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98" r:id="rId6"/>
  </p:sldMasterIdLst>
  <p:notesMasterIdLst>
    <p:notesMasterId r:id="rId30"/>
  </p:notesMasterIdLst>
  <p:handoutMasterIdLst>
    <p:handoutMasterId r:id="rId31"/>
  </p:handoutMasterIdLst>
  <p:sldIdLst>
    <p:sldId id="2147483352" r:id="rId7"/>
    <p:sldId id="2147483353" r:id="rId8"/>
    <p:sldId id="2147483375" r:id="rId9"/>
    <p:sldId id="2147483355" r:id="rId10"/>
    <p:sldId id="2147483391" r:id="rId11"/>
    <p:sldId id="2147483356" r:id="rId12"/>
    <p:sldId id="2147483392" r:id="rId13"/>
    <p:sldId id="2147483393" r:id="rId14"/>
    <p:sldId id="2147483394" r:id="rId15"/>
    <p:sldId id="2147483395" r:id="rId16"/>
    <p:sldId id="2147483397" r:id="rId17"/>
    <p:sldId id="2147483396" r:id="rId18"/>
    <p:sldId id="2147483398" r:id="rId19"/>
    <p:sldId id="2147483399" r:id="rId20"/>
    <p:sldId id="2147483400" r:id="rId21"/>
    <p:sldId id="2147483401" r:id="rId22"/>
    <p:sldId id="2147483402" r:id="rId23"/>
    <p:sldId id="2147483403" r:id="rId24"/>
    <p:sldId id="2147483405" r:id="rId25"/>
    <p:sldId id="2147483404" r:id="rId26"/>
    <p:sldId id="2147483359" r:id="rId27"/>
    <p:sldId id="2147483406" r:id="rId28"/>
    <p:sldId id="310" r:id="rId2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C5832-94A9-4E19-BB8D-50C0171121F5}" v="6" dt="2026-04-12T23:43:37.95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57" autoAdjust="0"/>
    <p:restoredTop sz="95229" autoAdjust="0"/>
  </p:normalViewPr>
  <p:slideViewPr>
    <p:cSldViewPr snapToGrid="0">
      <p:cViewPr varScale="1">
        <p:scale>
          <a:sx n="122" d="100"/>
          <a:sy n="122" d="100"/>
        </p:scale>
        <p:origin x="132" y="750"/>
      </p:cViewPr>
      <p:guideLst/>
    </p:cSldViewPr>
  </p:slideViewPr>
  <p:outlineViewPr>
    <p:cViewPr>
      <p:scale>
        <a:sx n="33" d="100"/>
        <a:sy n="33" d="100"/>
      </p:scale>
      <p:origin x="0" y="-554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Mendoza" userId="1a9a34fa-6719-4fa6-9241-ab410ffa5fed" providerId="ADAL" clId="{EB5D9CE9-6A19-40E4-96D6-9025D0257299}"/>
    <pc:docChg chg="undo custSel modSld">
      <pc:chgData name="Angelo Mendoza" userId="1a9a34fa-6719-4fa6-9241-ab410ffa5fed" providerId="ADAL" clId="{EB5D9CE9-6A19-40E4-96D6-9025D0257299}" dt="2026-04-12T23:51:37.325" v="37" actId="20577"/>
      <pc:docMkLst>
        <pc:docMk/>
      </pc:docMkLst>
      <pc:sldChg chg="modSp mod">
        <pc:chgData name="Angelo Mendoza" userId="1a9a34fa-6719-4fa6-9241-ab410ffa5fed" providerId="ADAL" clId="{EB5D9CE9-6A19-40E4-96D6-9025D0257299}" dt="2026-04-12T23:41:17.270" v="11" actId="20577"/>
        <pc:sldMkLst>
          <pc:docMk/>
          <pc:sldMk cId="2442983793" sldId="2147483352"/>
        </pc:sldMkLst>
        <pc:spChg chg="mod">
          <ac:chgData name="Angelo Mendoza" userId="1a9a34fa-6719-4fa6-9241-ab410ffa5fed" providerId="ADAL" clId="{EB5D9CE9-6A19-40E4-96D6-9025D0257299}" dt="2026-04-12T23:40:47.268" v="1" actId="20577"/>
          <ac:spMkLst>
            <pc:docMk/>
            <pc:sldMk cId="2442983793" sldId="2147483352"/>
            <ac:spMk id="2" creationId="{FE2BCF2C-9B51-F763-BCC6-2443A2938852}"/>
          </ac:spMkLst>
        </pc:spChg>
        <pc:spChg chg="mod">
          <ac:chgData name="Angelo Mendoza" userId="1a9a34fa-6719-4fa6-9241-ab410ffa5fed" providerId="ADAL" clId="{EB5D9CE9-6A19-40E4-96D6-9025D0257299}" dt="2026-04-12T23:41:17.270" v="11" actId="20577"/>
          <ac:spMkLst>
            <pc:docMk/>
            <pc:sldMk cId="2442983793" sldId="2147483352"/>
            <ac:spMk id="10" creationId="{5A513EF8-DC02-A04D-732E-8326F632FAF9}"/>
          </ac:spMkLst>
        </pc:spChg>
      </pc:sldChg>
      <pc:sldChg chg="modSp mod">
        <pc:chgData name="Angelo Mendoza" userId="1a9a34fa-6719-4fa6-9241-ab410ffa5fed" providerId="ADAL" clId="{EB5D9CE9-6A19-40E4-96D6-9025D0257299}" dt="2026-04-12T23:42:22.552" v="26" actId="13926"/>
        <pc:sldMkLst>
          <pc:docMk/>
          <pc:sldMk cId="946043538" sldId="2147483353"/>
        </pc:sldMkLst>
        <pc:spChg chg="mod">
          <ac:chgData name="Angelo Mendoza" userId="1a9a34fa-6719-4fa6-9241-ab410ffa5fed" providerId="ADAL" clId="{EB5D9CE9-6A19-40E4-96D6-9025D0257299}" dt="2026-04-12T23:42:22.552" v="26" actId="13926"/>
          <ac:spMkLst>
            <pc:docMk/>
            <pc:sldMk cId="946043538" sldId="2147483353"/>
            <ac:spMk id="3" creationId="{1F1585D3-43B0-9EA3-980E-C946FF917A80}"/>
          </ac:spMkLst>
        </pc:spChg>
      </pc:sldChg>
      <pc:sldChg chg="modSp mod">
        <pc:chgData name="Angelo Mendoza" userId="1a9a34fa-6719-4fa6-9241-ab410ffa5fed" providerId="ADAL" clId="{EB5D9CE9-6A19-40E4-96D6-9025D0257299}" dt="2026-04-12T23:51:37.325" v="37" actId="20577"/>
        <pc:sldMkLst>
          <pc:docMk/>
          <pc:sldMk cId="3443431886" sldId="2147483359"/>
        </pc:sldMkLst>
        <pc:spChg chg="mod">
          <ac:chgData name="Angelo Mendoza" userId="1a9a34fa-6719-4fa6-9241-ab410ffa5fed" providerId="ADAL" clId="{EB5D9CE9-6A19-40E4-96D6-9025D0257299}" dt="2026-04-12T23:51:37.325" v="37" actId="20577"/>
          <ac:spMkLst>
            <pc:docMk/>
            <pc:sldMk cId="3443431886" sldId="2147483359"/>
            <ac:spMk id="7" creationId="{781C987D-EAA0-AFDE-BBD1-85A9FDBE242D}"/>
          </ac:spMkLst>
        </pc:spChg>
      </pc:sldChg>
      <pc:sldChg chg="modSp mod">
        <pc:chgData name="Angelo Mendoza" userId="1a9a34fa-6719-4fa6-9241-ab410ffa5fed" providerId="ADAL" clId="{EB5D9CE9-6A19-40E4-96D6-9025D0257299}" dt="2026-04-12T23:44:10.533" v="33" actId="20577"/>
        <pc:sldMkLst>
          <pc:docMk/>
          <pc:sldMk cId="640559403" sldId="2147483404"/>
        </pc:sldMkLst>
        <pc:spChg chg="mod">
          <ac:chgData name="Angelo Mendoza" userId="1a9a34fa-6719-4fa6-9241-ab410ffa5fed" providerId="ADAL" clId="{EB5D9CE9-6A19-40E4-96D6-9025D0257299}" dt="2026-04-12T23:44:10.533" v="33" actId="20577"/>
          <ac:spMkLst>
            <pc:docMk/>
            <pc:sldMk cId="640559403" sldId="2147483404"/>
            <ac:spMk id="20" creationId="{5FD7D616-1947-4553-A8E8-89C29E590E89}"/>
          </ac:spMkLst>
        </pc:spChg>
      </pc:sldChg>
      <pc:sldChg chg="modSp mod">
        <pc:chgData name="Angelo Mendoza" userId="1a9a34fa-6719-4fa6-9241-ab410ffa5fed" providerId="ADAL" clId="{EB5D9CE9-6A19-40E4-96D6-9025D0257299}" dt="2026-04-12T23:43:50.345" v="31" actId="207"/>
        <pc:sldMkLst>
          <pc:docMk/>
          <pc:sldMk cId="3095253584" sldId="2147483405"/>
        </pc:sldMkLst>
        <pc:spChg chg="mod">
          <ac:chgData name="Angelo Mendoza" userId="1a9a34fa-6719-4fa6-9241-ab410ffa5fed" providerId="ADAL" clId="{EB5D9CE9-6A19-40E4-96D6-9025D0257299}" dt="2026-04-12T23:43:50.345" v="31" actId="207"/>
          <ac:spMkLst>
            <pc:docMk/>
            <pc:sldMk cId="3095253584" sldId="2147483405"/>
            <ac:spMk id="8" creationId="{B0AEDB95-9215-FBBD-9723-34DFC559E0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13/04/2026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13/04/2026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GB" noProof="0"/>
              <a:t>Click icon to add picture</a:t>
            </a:r>
            <a:endParaRPr lang="en-AU" noProof="0" dirty="0"/>
          </a:p>
        </p:txBody>
      </p:sp>
    </p:spTree>
    <p:extLst>
      <p:ext uri="{BB962C8B-B14F-4D97-AF65-F5344CB8AC3E}">
        <p14:creationId xmlns:p14="http://schemas.microsoft.com/office/powerpoint/2010/main" val="114813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0383289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9786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099610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33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2506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465342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5308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4681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6626912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7099055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75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6934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690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134959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8434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77825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5583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86776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870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86858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62172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5559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205338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digital.nsw.gov.au/policy/digital-assurance/resources-for-agencies-and-expert-reviewers"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digital.nsw.gov.au/policy/digital-assurance/resources-for-agencies-and-expert-reviewers"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798C-3A39-7150-C8F7-B8A567B68409}"/>
            </a:ext>
          </a:extLst>
        </p:cNvPr>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3295536C-2593-D36B-25E4-F562560562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0344" r="3706" b="3438"/>
          <a:stretch/>
        </p:blipFill>
        <p:spPr>
          <a:xfrm>
            <a:off x="0" y="0"/>
            <a:ext cx="10851776" cy="6858000"/>
          </a:xfrm>
          <a:prstGeom prst="rect">
            <a:avLst/>
          </a:prstGeom>
        </p:spPr>
      </p:pic>
      <p:sp>
        <p:nvSpPr>
          <p:cNvPr id="2" name="Text Placeholder 1">
            <a:extLst>
              <a:ext uri="{FF2B5EF4-FFF2-40B4-BE49-F238E27FC236}">
                <a16:creationId xmlns:a16="http://schemas.microsoft.com/office/drawing/2014/main" id="{FE2BCF2C-9B51-F763-BCC6-2443A2938852}"/>
              </a:ext>
              <a:ext uri="{C183D7F6-B498-43B3-948B-1728B52AA6E4}">
                <adec:decorative xmlns:adec="http://schemas.microsoft.com/office/drawing/2017/decorative" val="1"/>
              </a:ext>
            </a:extLst>
          </p:cNvPr>
          <p:cNvSpPr>
            <a:spLocks noGrp="1"/>
          </p:cNvSpPr>
          <p:nvPr>
            <p:ph type="body" sz="quarter" idx="15"/>
          </p:nvPr>
        </p:nvSpPr>
        <p:spPr>
          <a:xfrm>
            <a:off x="376795" y="372640"/>
            <a:ext cx="5400000" cy="684000"/>
          </a:xfrm>
        </p:spPr>
        <p:txBody>
          <a:bodyPr/>
          <a:lstStyle/>
          <a:p>
            <a:r>
              <a:rPr lang="en-AU" sz="1600" dirty="0"/>
              <a:t>Digital NSW </a:t>
            </a:r>
            <a:r>
              <a:rPr lang="en-AU" sz="1600" dirty="0">
                <a:latin typeface="+mn-lt"/>
              </a:rPr>
              <a:t>| DSSA</a:t>
            </a:r>
          </a:p>
        </p:txBody>
      </p:sp>
      <p:sp>
        <p:nvSpPr>
          <p:cNvPr id="16" name="Title 15">
            <a:extLst>
              <a:ext uri="{FF2B5EF4-FFF2-40B4-BE49-F238E27FC236}">
                <a16:creationId xmlns:a16="http://schemas.microsoft.com/office/drawing/2014/main" id="{1324485B-C892-4270-BD31-D33ACC0710D2}"/>
              </a:ext>
            </a:extLst>
          </p:cNvPr>
          <p:cNvSpPr>
            <a:spLocks noGrp="1"/>
          </p:cNvSpPr>
          <p:nvPr>
            <p:ph type="ctrTitle"/>
          </p:nvPr>
        </p:nvSpPr>
        <p:spPr>
          <a:xfrm>
            <a:off x="376795" y="1137555"/>
            <a:ext cx="3896320" cy="4598364"/>
          </a:xfrm>
        </p:spPr>
        <p:txBody>
          <a:bodyPr anchor="ctr"/>
          <a:lstStyle/>
          <a:p>
            <a:r>
              <a:rPr lang="en-AU" sz="3600" dirty="0"/>
              <a:t>Gate 0 Review: Guideline and Workbook</a:t>
            </a:r>
            <a:br>
              <a:rPr lang="en-AU" sz="3600" dirty="0"/>
            </a:br>
            <a:r>
              <a:rPr lang="en-AU" sz="2400" dirty="0">
                <a:solidFill>
                  <a:schemeClr val="accent3"/>
                </a:solidFill>
              </a:rPr>
              <a:t>Go / No-Go</a:t>
            </a:r>
          </a:p>
        </p:txBody>
      </p:sp>
      <p:sp>
        <p:nvSpPr>
          <p:cNvPr id="10" name="Text Placeholder 9">
            <a:extLst>
              <a:ext uri="{FF2B5EF4-FFF2-40B4-BE49-F238E27FC236}">
                <a16:creationId xmlns:a16="http://schemas.microsoft.com/office/drawing/2014/main" id="{5A513EF8-DC02-A04D-732E-8326F632FAF9}"/>
              </a:ext>
            </a:extLst>
          </p:cNvPr>
          <p:cNvSpPr>
            <a:spLocks noGrp="1"/>
          </p:cNvSpPr>
          <p:nvPr>
            <p:ph type="body" sz="quarter" idx="12"/>
          </p:nvPr>
        </p:nvSpPr>
        <p:spPr>
          <a:xfrm>
            <a:off x="376795" y="6115424"/>
            <a:ext cx="5400000" cy="360000"/>
          </a:xfrm>
        </p:spPr>
        <p:txBody>
          <a:bodyPr/>
          <a:lstStyle/>
          <a:p>
            <a:r>
              <a:rPr lang="en-AU" sz="1600" dirty="0"/>
              <a:t>April 2026</a:t>
            </a:r>
          </a:p>
        </p:txBody>
      </p:sp>
    </p:spTree>
    <p:extLst>
      <p:ext uri="{BB962C8B-B14F-4D97-AF65-F5344CB8AC3E}">
        <p14:creationId xmlns:p14="http://schemas.microsoft.com/office/powerpoint/2010/main" val="244298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Areas of investigation</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59998" y="1800000"/>
            <a:ext cx="5469300" cy="417670"/>
          </a:xfrm>
        </p:spPr>
        <p:txBody>
          <a:bodyPr numCol="1" spcCol="360000"/>
          <a:lstStyle/>
          <a:p>
            <a:pPr>
              <a:spcAft>
                <a:spcPts val="1000"/>
              </a:spcAft>
            </a:pPr>
            <a:r>
              <a:rPr lang="en-AU" sz="1700" b="1" dirty="0">
                <a:latin typeface="Public Sans SemiBold" pitchFamily="2" charset="77"/>
              </a:rPr>
              <a:t>Set out in terms of reference and workbook</a:t>
            </a:r>
            <a:endParaRPr lang="en-AU" sz="1700" dirty="0"/>
          </a:p>
        </p:txBody>
      </p:sp>
      <p:sp>
        <p:nvSpPr>
          <p:cNvPr id="3" name="Rectangle 2">
            <a:extLst>
              <a:ext uri="{FF2B5EF4-FFF2-40B4-BE49-F238E27FC236}">
                <a16:creationId xmlns:a16="http://schemas.microsoft.com/office/drawing/2014/main" id="{1BDA9969-25D2-DBCD-AA72-2E98221214AF}"/>
              </a:ext>
            </a:extLst>
          </p:cNvPr>
          <p:cNvSpPr/>
          <p:nvPr/>
        </p:nvSpPr>
        <p:spPr>
          <a:xfrm>
            <a:off x="8103476" y="1799998"/>
            <a:ext cx="3740523"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5" name="Picture 4">
            <a:extLst>
              <a:ext uri="{FF2B5EF4-FFF2-40B4-BE49-F238E27FC236}">
                <a16:creationId xmlns:a16="http://schemas.microsoft.com/office/drawing/2014/main" id="{F5AE43B5-956D-BAB3-94A1-ABBE583883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67330" y="2219072"/>
            <a:ext cx="2412813" cy="3426194"/>
          </a:xfrm>
          <a:prstGeom prst="rect">
            <a:avLst/>
          </a:prstGeom>
        </p:spPr>
      </p:pic>
      <p:sp>
        <p:nvSpPr>
          <p:cNvPr id="7" name="Content Placeholder 2">
            <a:extLst>
              <a:ext uri="{FF2B5EF4-FFF2-40B4-BE49-F238E27FC236}">
                <a16:creationId xmlns:a16="http://schemas.microsoft.com/office/drawing/2014/main" id="{0B2517FA-6BC1-DFD9-DAD1-915623860FF6}"/>
              </a:ext>
            </a:extLst>
          </p:cNvPr>
          <p:cNvSpPr txBox="1">
            <a:spLocks/>
          </p:cNvSpPr>
          <p:nvPr/>
        </p:nvSpPr>
        <p:spPr>
          <a:xfrm>
            <a:off x="359998" y="2335095"/>
            <a:ext cx="3474754"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700" b="1" dirty="0">
                <a:latin typeface="Public Sans SemiBold" pitchFamily="2" charset="77"/>
              </a:rPr>
              <a:t>Government Priority </a:t>
            </a:r>
            <a:br>
              <a:rPr lang="en-AU" sz="1700" b="1" dirty="0">
                <a:latin typeface="Public Sans SemiBold" pitchFamily="2" charset="77"/>
              </a:rPr>
            </a:br>
            <a:r>
              <a:rPr lang="en-AU" sz="1700" dirty="0"/>
              <a:t>How has NSW Government identified the project / proposal as a strategic priority?</a:t>
            </a:r>
          </a:p>
          <a:p>
            <a:pPr>
              <a:spcAft>
                <a:spcPts val="1000"/>
              </a:spcAft>
            </a:pPr>
            <a:r>
              <a:rPr lang="en-AU" sz="1700" dirty="0"/>
              <a:t>To what extent does the proposal support the government’s stated priorities?</a:t>
            </a:r>
          </a:p>
          <a:p>
            <a:pPr>
              <a:spcAft>
                <a:spcPts val="1000"/>
              </a:spcAft>
            </a:pPr>
            <a:r>
              <a:rPr lang="en-AU" sz="1700" b="1" dirty="0">
                <a:latin typeface="Public Sans SemiBold" pitchFamily="2" charset="77"/>
              </a:rPr>
              <a:t>Urgency</a:t>
            </a:r>
            <a:br>
              <a:rPr lang="en-AU" sz="1700" b="1" dirty="0">
                <a:latin typeface="Public Sans SemiBold" pitchFamily="2" charset="77"/>
              </a:rPr>
            </a:br>
            <a:r>
              <a:rPr lang="en-AU" sz="1700" dirty="0"/>
              <a:t>How urgent is the commencement of planning for the project? How critical are the consequences of delaying the commencement of planning?</a:t>
            </a:r>
          </a:p>
        </p:txBody>
      </p:sp>
      <p:sp>
        <p:nvSpPr>
          <p:cNvPr id="8" name="Content Placeholder 2">
            <a:extLst>
              <a:ext uri="{FF2B5EF4-FFF2-40B4-BE49-F238E27FC236}">
                <a16:creationId xmlns:a16="http://schemas.microsoft.com/office/drawing/2014/main" id="{5316C5B0-2F34-8662-BDE1-15DC5C7D71AB}"/>
              </a:ext>
            </a:extLst>
          </p:cNvPr>
          <p:cNvSpPr txBox="1">
            <a:spLocks/>
          </p:cNvSpPr>
          <p:nvPr/>
        </p:nvSpPr>
        <p:spPr>
          <a:xfrm>
            <a:off x="4303549" y="2335095"/>
            <a:ext cx="3474754"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700" b="1" dirty="0">
                <a:latin typeface="Public Sans SemiBold" pitchFamily="2" charset="77"/>
              </a:rPr>
              <a:t>Strategic Risk and Compliance Mitigation</a:t>
            </a:r>
            <a:br>
              <a:rPr lang="en-AU" sz="1700" dirty="0"/>
            </a:br>
            <a:r>
              <a:rPr lang="en-AU" sz="1700" dirty="0"/>
              <a:t>How does the project / proposal mitigate agency’s strategic risks (i.e. implementation of critical security features such as MFA, Essential 8 etc.).</a:t>
            </a:r>
          </a:p>
          <a:p>
            <a:pPr>
              <a:spcAft>
                <a:spcPts val="1000"/>
              </a:spcAft>
            </a:pPr>
            <a:r>
              <a:rPr lang="en-AU" sz="1700" b="1" dirty="0">
                <a:latin typeface="Public Sans SemiBold" pitchFamily="2" charset="77"/>
              </a:rPr>
              <a:t>Alternatives</a:t>
            </a:r>
            <a:br>
              <a:rPr lang="en-AU" sz="1700" b="1" dirty="0">
                <a:latin typeface="Public Sans SemiBold" pitchFamily="2" charset="77"/>
              </a:rPr>
            </a:br>
            <a:r>
              <a:rPr lang="en-AU" sz="1700" dirty="0"/>
              <a:t>How has the project considered alternative solutions or funding sources?</a:t>
            </a:r>
          </a:p>
        </p:txBody>
      </p:sp>
    </p:spTree>
    <p:extLst>
      <p:ext uri="{BB962C8B-B14F-4D97-AF65-F5344CB8AC3E}">
        <p14:creationId xmlns:p14="http://schemas.microsoft.com/office/powerpoint/2010/main" val="233206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Potential recommendations</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59997" y="1800000"/>
            <a:ext cx="7428169" cy="4080538"/>
          </a:xfrm>
        </p:spPr>
        <p:txBody>
          <a:bodyPr numCol="1" spcCol="360000"/>
          <a:lstStyle/>
          <a:p>
            <a:pPr>
              <a:spcAft>
                <a:spcPts val="1000"/>
              </a:spcAft>
            </a:pPr>
            <a:r>
              <a:rPr lang="en-AU" sz="1700" b="1" dirty="0">
                <a:latin typeface="Public Sans SemiBold" pitchFamily="2" charset="77"/>
              </a:rPr>
              <a:t>Set out in terms of reference and workbook</a:t>
            </a:r>
          </a:p>
          <a:p>
            <a:pPr marL="285750" indent="-285750">
              <a:spcAft>
                <a:spcPts val="1000"/>
              </a:spcAft>
              <a:buFont typeface="Arial" panose="020B0604020202020204" pitchFamily="34" charset="0"/>
              <a:buChar char="•"/>
            </a:pPr>
            <a:r>
              <a:rPr lang="en-AU" sz="1700" dirty="0"/>
              <a:t>Proceed to next phase - the project is to continue to be developed in accordance with the appropriate processes, most commonly through the preparation of a Strategic Business Case;</a:t>
            </a:r>
          </a:p>
          <a:p>
            <a:pPr marL="285750" indent="-285750">
              <a:spcAft>
                <a:spcPts val="1000"/>
              </a:spcAft>
              <a:buFont typeface="Arial" panose="020B0604020202020204" pitchFamily="34" charset="0"/>
              <a:buChar char="•"/>
            </a:pPr>
            <a:r>
              <a:rPr lang="en-AU" sz="1700" dirty="0"/>
              <a:t>Return to ERC with SBC – a strategic business case is to be developed in accordance with the appropriate processes, but the agency must return to ERC with the completed business case for advice on the strategic option to be further progressed;</a:t>
            </a:r>
          </a:p>
          <a:p>
            <a:pPr marL="285750" indent="-285750">
              <a:spcAft>
                <a:spcPts val="1000"/>
              </a:spcAft>
              <a:buFont typeface="Arial" panose="020B0604020202020204" pitchFamily="34" charset="0"/>
              <a:buChar char="•"/>
            </a:pPr>
            <a:r>
              <a:rPr lang="en-AU" sz="1700" dirty="0"/>
              <a:t>Postpone further development of the project – the urgency of the project has not been demonstrated and further investment of resources is not required at this time; or</a:t>
            </a:r>
          </a:p>
          <a:p>
            <a:pPr marL="285750" indent="-285750">
              <a:spcAft>
                <a:spcPts val="1000"/>
              </a:spcAft>
              <a:buFont typeface="Arial" panose="020B0604020202020204" pitchFamily="34" charset="0"/>
              <a:buChar char="•"/>
            </a:pPr>
            <a:r>
              <a:rPr lang="en-AU" sz="1700" dirty="0"/>
              <a:t>Cancel the project – the need for the project has not been demonstrated and resources should not be invested in a business case.</a:t>
            </a:r>
          </a:p>
        </p:txBody>
      </p:sp>
      <p:pic>
        <p:nvPicPr>
          <p:cNvPr id="9" name="Picture 8" descr="A close up of a logo&#10;&#10;Description automatically generated">
            <a:extLst>
              <a:ext uri="{FF2B5EF4-FFF2-40B4-BE49-F238E27FC236}">
                <a16:creationId xmlns:a16="http://schemas.microsoft.com/office/drawing/2014/main" id="{F774CF18-AA5B-E78D-897F-F5FF57D8D211}"/>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Tree>
    <p:extLst>
      <p:ext uri="{BB962C8B-B14F-4D97-AF65-F5344CB8AC3E}">
        <p14:creationId xmlns:p14="http://schemas.microsoft.com/office/powerpoint/2010/main" val="293410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What is the Gate 0 Committee looking for?</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59997" y="1800000"/>
            <a:ext cx="7428169" cy="4080538"/>
          </a:xfrm>
        </p:spPr>
        <p:txBody>
          <a:bodyPr numCol="1" spcCol="360000"/>
          <a:lstStyle/>
          <a:p>
            <a:pPr>
              <a:spcAft>
                <a:spcPts val="1000"/>
              </a:spcAft>
            </a:pPr>
            <a:r>
              <a:rPr lang="en-AU" sz="1700" b="1" dirty="0">
                <a:latin typeface="Public Sans SemiBold" pitchFamily="2" charset="77"/>
              </a:rPr>
              <a:t>Question 1 – Government priority</a:t>
            </a:r>
          </a:p>
          <a:p>
            <a:pPr marL="285750" indent="-285750">
              <a:spcAft>
                <a:spcPts val="1000"/>
              </a:spcAft>
              <a:buFont typeface="Arial" panose="020B0604020202020204" pitchFamily="34" charset="0"/>
              <a:buChar char="•"/>
            </a:pPr>
            <a:r>
              <a:rPr lang="en-AU" sz="1700" dirty="0"/>
              <a:t>The scope and timeframe of any election commitments and who made the commitment</a:t>
            </a:r>
          </a:p>
          <a:p>
            <a:pPr marL="285750" indent="-285750">
              <a:spcAft>
                <a:spcPts val="1000"/>
              </a:spcAft>
              <a:buFont typeface="Arial" panose="020B0604020202020204" pitchFamily="34" charset="0"/>
              <a:buChar char="•"/>
            </a:pPr>
            <a:r>
              <a:rPr lang="en-AU" sz="1700" dirty="0"/>
              <a:t>Extent of criticality to any endorsed government priority, strategy or policy</a:t>
            </a:r>
          </a:p>
          <a:p>
            <a:pPr marL="285750" indent="-285750">
              <a:spcAft>
                <a:spcPts val="1000"/>
              </a:spcAft>
              <a:buFont typeface="Arial" panose="020B0604020202020204" pitchFamily="34" charset="0"/>
              <a:buChar char="•"/>
            </a:pPr>
            <a:r>
              <a:rPr lang="en-AU" sz="1700" dirty="0"/>
              <a:t>Dependency of other approved projects or priorities on this project</a:t>
            </a:r>
          </a:p>
          <a:p>
            <a:pPr marL="285750" indent="-285750">
              <a:spcAft>
                <a:spcPts val="1000"/>
              </a:spcAft>
              <a:buFont typeface="Arial" panose="020B0604020202020204" pitchFamily="34" charset="0"/>
              <a:buChar char="•"/>
            </a:pPr>
            <a:r>
              <a:rPr lang="en-AU" sz="1700" dirty="0"/>
              <a:t>Criticality to maintaining statutory compliance</a:t>
            </a:r>
          </a:p>
          <a:p>
            <a:pPr marL="285750" indent="-285750">
              <a:spcAft>
                <a:spcPts val="1000"/>
              </a:spcAft>
              <a:buFont typeface="Arial" panose="020B0604020202020204" pitchFamily="34" charset="0"/>
              <a:buChar char="•"/>
            </a:pPr>
            <a:r>
              <a:rPr lang="en-AU" sz="1700" dirty="0"/>
              <a:t>If the project is to replace an asset at the end of its useful life, demonstration that the asset’s function is still needed by the government</a:t>
            </a:r>
          </a:p>
          <a:p>
            <a:pPr marL="285750" indent="-285750">
              <a:spcAft>
                <a:spcPts val="1000"/>
              </a:spcAft>
              <a:buFont typeface="Arial" panose="020B0604020202020204" pitchFamily="34" charset="0"/>
              <a:buChar char="•"/>
            </a:pPr>
            <a:r>
              <a:rPr lang="en-AU" sz="1700" dirty="0"/>
              <a:t>Prioritisation against other similar projects</a:t>
            </a:r>
          </a:p>
        </p:txBody>
      </p:sp>
      <p:pic>
        <p:nvPicPr>
          <p:cNvPr id="9" name="Picture 8" descr="A close up of a logo&#10;&#10;Description automatically generated">
            <a:extLst>
              <a:ext uri="{FF2B5EF4-FFF2-40B4-BE49-F238E27FC236}">
                <a16:creationId xmlns:a16="http://schemas.microsoft.com/office/drawing/2014/main" id="{F774CF18-AA5B-E78D-897F-F5FF57D8D211}"/>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Tree>
    <p:extLst>
      <p:ext uri="{BB962C8B-B14F-4D97-AF65-F5344CB8AC3E}">
        <p14:creationId xmlns:p14="http://schemas.microsoft.com/office/powerpoint/2010/main" val="254770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What is the Gate 0 Committee looking for?</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59997" y="1800000"/>
            <a:ext cx="7428169" cy="4080538"/>
          </a:xfrm>
        </p:spPr>
        <p:txBody>
          <a:bodyPr numCol="1" spcCol="360000"/>
          <a:lstStyle/>
          <a:p>
            <a:pPr>
              <a:spcAft>
                <a:spcPts val="1000"/>
              </a:spcAft>
            </a:pPr>
            <a:r>
              <a:rPr lang="en-AU" sz="1700" b="1" dirty="0">
                <a:latin typeface="Public Sans SemiBold" pitchFamily="2" charset="77"/>
              </a:rPr>
              <a:t>Question 2 – Urgency</a:t>
            </a:r>
          </a:p>
          <a:p>
            <a:pPr marL="285750" indent="-285750">
              <a:spcAft>
                <a:spcPts val="1000"/>
              </a:spcAft>
              <a:buFont typeface="Arial" panose="020B0604020202020204" pitchFamily="34" charset="0"/>
              <a:buChar char="•"/>
            </a:pPr>
            <a:r>
              <a:rPr lang="en-AU" sz="1700" dirty="0"/>
              <a:t>Clear objectives and scope</a:t>
            </a:r>
          </a:p>
          <a:p>
            <a:pPr marL="285750" indent="-285750">
              <a:spcAft>
                <a:spcPts val="1000"/>
              </a:spcAft>
              <a:buFont typeface="Arial" panose="020B0604020202020204" pitchFamily="34" charset="0"/>
              <a:buChar char="•"/>
            </a:pPr>
            <a:r>
              <a:rPr lang="en-AU" sz="1700" dirty="0"/>
              <a:t>Demonstrated urgency including any dependencies (</a:t>
            </a:r>
            <a:r>
              <a:rPr lang="en-AU" sz="1700" dirty="0" err="1"/>
              <a:t>eg</a:t>
            </a:r>
            <a:r>
              <a:rPr lang="en-AU" sz="1700" dirty="0"/>
              <a:t> stated government priority, public safety, capacity constraints, service gaps, commercial requirement, statutory obligation)</a:t>
            </a:r>
          </a:p>
          <a:p>
            <a:pPr marL="285750" indent="-285750">
              <a:spcAft>
                <a:spcPts val="1000"/>
              </a:spcAft>
              <a:buFont typeface="Arial" panose="020B0604020202020204" pitchFamily="34" charset="0"/>
              <a:buChar char="•"/>
            </a:pPr>
            <a:r>
              <a:rPr lang="en-AU" sz="1700" dirty="0"/>
              <a:t>Evidence to support claimed urgency</a:t>
            </a:r>
          </a:p>
          <a:p>
            <a:pPr marL="285750" indent="-285750">
              <a:spcAft>
                <a:spcPts val="1000"/>
              </a:spcAft>
              <a:buFont typeface="Arial" panose="020B0604020202020204" pitchFamily="34" charset="0"/>
              <a:buChar char="•"/>
            </a:pPr>
            <a:r>
              <a:rPr lang="en-AU" sz="1700" dirty="0"/>
              <a:t>For broad-based issues (</a:t>
            </a:r>
            <a:r>
              <a:rPr lang="en-AU" sz="1700" dirty="0" err="1"/>
              <a:t>eg</a:t>
            </a:r>
            <a:r>
              <a:rPr lang="en-AU" sz="1700" dirty="0"/>
              <a:t> impact of cybersecurity and privacy) demonstration that this project is relatively urgent compared to other actions that need to be taken</a:t>
            </a:r>
          </a:p>
          <a:p>
            <a:pPr marL="285750" indent="-285750">
              <a:spcAft>
                <a:spcPts val="1000"/>
              </a:spcAft>
              <a:buFont typeface="Arial" panose="020B0604020202020204" pitchFamily="34" charset="0"/>
              <a:buChar char="•"/>
            </a:pPr>
            <a:r>
              <a:rPr lang="en-AU" sz="1700" dirty="0"/>
              <a:t>Expected timeframes for each stage of the project and how these align to the drivers of the urgency</a:t>
            </a:r>
          </a:p>
        </p:txBody>
      </p:sp>
      <p:pic>
        <p:nvPicPr>
          <p:cNvPr id="9" name="Picture 8" descr="A close up of a logo&#10;&#10;Description automatically generated">
            <a:extLst>
              <a:ext uri="{FF2B5EF4-FFF2-40B4-BE49-F238E27FC236}">
                <a16:creationId xmlns:a16="http://schemas.microsoft.com/office/drawing/2014/main" id="{F774CF18-AA5B-E78D-897F-F5FF57D8D211}"/>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Tree>
    <p:extLst>
      <p:ext uri="{BB962C8B-B14F-4D97-AF65-F5344CB8AC3E}">
        <p14:creationId xmlns:p14="http://schemas.microsoft.com/office/powerpoint/2010/main" val="87766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What is the Gate 0 Committee looking for?</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59997" y="1800000"/>
            <a:ext cx="7428169" cy="4080538"/>
          </a:xfrm>
        </p:spPr>
        <p:txBody>
          <a:bodyPr numCol="1" spcCol="360000"/>
          <a:lstStyle/>
          <a:p>
            <a:pPr>
              <a:spcAft>
                <a:spcPts val="1000"/>
              </a:spcAft>
            </a:pPr>
            <a:r>
              <a:rPr lang="en-AU" sz="1700" b="1" dirty="0">
                <a:latin typeface="Public Sans SemiBold" pitchFamily="2" charset="77"/>
              </a:rPr>
              <a:t>Question 3 – Strategic risks</a:t>
            </a:r>
          </a:p>
          <a:p>
            <a:pPr marL="285750" indent="-285750">
              <a:spcAft>
                <a:spcPts val="1000"/>
              </a:spcAft>
              <a:buFont typeface="Arial" panose="020B0604020202020204" pitchFamily="34" charset="0"/>
              <a:buChar char="•"/>
            </a:pPr>
            <a:r>
              <a:rPr lang="en-AU" sz="1700" dirty="0"/>
              <a:t>An extract from agency Enterprise Risks that demonstrates the need for the project</a:t>
            </a:r>
          </a:p>
          <a:p>
            <a:pPr marL="285750" indent="-285750">
              <a:spcAft>
                <a:spcPts val="1000"/>
              </a:spcAft>
              <a:buFont typeface="Arial" panose="020B0604020202020204" pitchFamily="34" charset="0"/>
              <a:buChar char="•"/>
            </a:pPr>
            <a:r>
              <a:rPr lang="en-AU" sz="1700" dirty="0"/>
              <a:t>Clear evidence that the need has arisen from a systematic planning process and is not merely listed</a:t>
            </a:r>
          </a:p>
          <a:p>
            <a:pPr marL="285750" indent="-285750">
              <a:spcAft>
                <a:spcPts val="1000"/>
              </a:spcAft>
              <a:buFont typeface="Arial" panose="020B0604020202020204" pitchFamily="34" charset="0"/>
              <a:buChar char="•"/>
            </a:pPr>
            <a:r>
              <a:rPr lang="en-AU" sz="1700" dirty="0"/>
              <a:t>Evidence of the process by which the agency has demonstrated a requirement to do the project to deliver on the agency’s strategic objectives</a:t>
            </a:r>
          </a:p>
          <a:p>
            <a:pPr marL="285750" indent="-285750">
              <a:spcAft>
                <a:spcPts val="1000"/>
              </a:spcAft>
              <a:buFont typeface="Arial" panose="020B0604020202020204" pitchFamily="34" charset="0"/>
              <a:buChar char="•"/>
            </a:pPr>
            <a:r>
              <a:rPr lang="en-AU" sz="1700" dirty="0"/>
              <a:t>Demonstration of the prioritisation process which shows that this project will provide better value for money than other projects which are aligned to the agency’s strategic objectives</a:t>
            </a:r>
          </a:p>
        </p:txBody>
      </p:sp>
      <p:pic>
        <p:nvPicPr>
          <p:cNvPr id="9" name="Picture 8" descr="A close up of a logo&#10;&#10;Description automatically generated">
            <a:extLst>
              <a:ext uri="{FF2B5EF4-FFF2-40B4-BE49-F238E27FC236}">
                <a16:creationId xmlns:a16="http://schemas.microsoft.com/office/drawing/2014/main" id="{F774CF18-AA5B-E78D-897F-F5FF57D8D211}"/>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Tree>
    <p:extLst>
      <p:ext uri="{BB962C8B-B14F-4D97-AF65-F5344CB8AC3E}">
        <p14:creationId xmlns:p14="http://schemas.microsoft.com/office/powerpoint/2010/main" val="369189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a:xfrm>
            <a:off x="360000" y="360000"/>
            <a:ext cx="7896104" cy="1008000"/>
          </a:xfrm>
        </p:spPr>
        <p:txBody>
          <a:bodyPr/>
          <a:lstStyle/>
          <a:p>
            <a:r>
              <a:rPr lang="en-AU" dirty="0"/>
              <a:t>Reasons why projects not been approved to proceed</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59997" y="1800000"/>
            <a:ext cx="7428169" cy="4080538"/>
          </a:xfrm>
        </p:spPr>
        <p:txBody>
          <a:bodyPr numCol="1" spcCol="360000"/>
          <a:lstStyle/>
          <a:p>
            <a:pPr>
              <a:spcAft>
                <a:spcPts val="1000"/>
              </a:spcAft>
            </a:pPr>
            <a:r>
              <a:rPr lang="en-AU" sz="1700" b="1" dirty="0">
                <a:latin typeface="Public Sans SemiBold" pitchFamily="2" charset="77"/>
              </a:rPr>
              <a:t>“Cancel the project” or “postpone the project” recommendations</a:t>
            </a:r>
          </a:p>
          <a:p>
            <a:pPr marL="285750" indent="-285750">
              <a:spcAft>
                <a:spcPts val="1000"/>
              </a:spcAft>
              <a:buFont typeface="Arial" panose="020B0604020202020204" pitchFamily="34" charset="0"/>
              <a:buChar char="•"/>
            </a:pPr>
            <a:r>
              <a:rPr lang="en-AU" sz="1700" dirty="0"/>
              <a:t>No evidence of prioritisation against other similar projects</a:t>
            </a:r>
          </a:p>
          <a:p>
            <a:pPr marL="285750" indent="-285750">
              <a:spcAft>
                <a:spcPts val="1000"/>
              </a:spcAft>
              <a:buFont typeface="Arial" panose="020B0604020202020204" pitchFamily="34" charset="0"/>
              <a:buChar char="•"/>
            </a:pPr>
            <a:r>
              <a:rPr lang="en-AU" sz="1700" dirty="0"/>
              <a:t>Value for money not demonstrated</a:t>
            </a:r>
          </a:p>
          <a:p>
            <a:pPr marL="285750" indent="-285750">
              <a:spcAft>
                <a:spcPts val="1000"/>
              </a:spcAft>
              <a:buFont typeface="Arial" panose="020B0604020202020204" pitchFamily="34" charset="0"/>
              <a:buChar char="•"/>
            </a:pPr>
            <a:r>
              <a:rPr lang="en-AU" sz="1700" dirty="0"/>
              <a:t>Commercial case and need for government to invest not demonstrated</a:t>
            </a:r>
          </a:p>
          <a:p>
            <a:pPr marL="285750" indent="-285750">
              <a:spcAft>
                <a:spcPts val="1000"/>
              </a:spcAft>
              <a:buFont typeface="Arial" panose="020B0604020202020204" pitchFamily="34" charset="0"/>
              <a:buChar char="•"/>
            </a:pPr>
            <a:r>
              <a:rPr lang="en-AU" sz="1700" dirty="0"/>
              <a:t>Did not demonstrate need to replace existing facility</a:t>
            </a:r>
          </a:p>
          <a:p>
            <a:pPr marL="285750" indent="-285750">
              <a:spcAft>
                <a:spcPts val="1000"/>
              </a:spcAft>
              <a:buFont typeface="Arial" panose="020B0604020202020204" pitchFamily="34" charset="0"/>
              <a:buChar char="•"/>
            </a:pPr>
            <a:r>
              <a:rPr lang="en-AU" sz="1700" dirty="0"/>
              <a:t>Objectives of the project were not clear</a:t>
            </a:r>
          </a:p>
          <a:p>
            <a:pPr marL="285750" indent="-285750">
              <a:spcAft>
                <a:spcPts val="1000"/>
              </a:spcAft>
              <a:buFont typeface="Arial" panose="020B0604020202020204" pitchFamily="34" charset="0"/>
              <a:buChar char="•"/>
            </a:pPr>
            <a:r>
              <a:rPr lang="en-AU" sz="1700" dirty="0"/>
              <a:t>No clear minister sponsorship to support the project</a:t>
            </a:r>
          </a:p>
          <a:p>
            <a:pPr>
              <a:spcAft>
                <a:spcPts val="1000"/>
              </a:spcAft>
            </a:pPr>
            <a:r>
              <a:rPr lang="en-AU" sz="1700" b="1" dirty="0">
                <a:latin typeface="Public Sans SemiBold" pitchFamily="2" charset="77"/>
              </a:rPr>
              <a:t>“Return to Cabinet with SBC” recommendations</a:t>
            </a:r>
          </a:p>
          <a:p>
            <a:pPr marL="285750" indent="-285750">
              <a:spcAft>
                <a:spcPts val="1000"/>
              </a:spcAft>
              <a:buFont typeface="Arial" panose="020B0604020202020204" pitchFamily="34" charset="0"/>
              <a:buChar char="•"/>
            </a:pPr>
            <a:r>
              <a:rPr lang="en-AU" sz="1700" dirty="0"/>
              <a:t>Election commitment was for a business case only</a:t>
            </a:r>
          </a:p>
          <a:p>
            <a:pPr marL="285750" indent="-285750">
              <a:spcAft>
                <a:spcPts val="1000"/>
              </a:spcAft>
              <a:buFont typeface="Arial" panose="020B0604020202020204" pitchFamily="34" charset="0"/>
              <a:buChar char="•"/>
            </a:pPr>
            <a:r>
              <a:rPr lang="en-AU" sz="1700" dirty="0"/>
              <a:t>Solution was assumed and other strategic options might represent better value for money</a:t>
            </a:r>
          </a:p>
        </p:txBody>
      </p:sp>
      <p:pic>
        <p:nvPicPr>
          <p:cNvPr id="9" name="Picture 8" descr="A close up of a logo&#10;&#10;Description automatically generated">
            <a:extLst>
              <a:ext uri="{FF2B5EF4-FFF2-40B4-BE49-F238E27FC236}">
                <a16:creationId xmlns:a16="http://schemas.microsoft.com/office/drawing/2014/main" id="{F774CF18-AA5B-E78D-897F-F5FF57D8D211}"/>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Tree>
    <p:extLst>
      <p:ext uri="{BB962C8B-B14F-4D97-AF65-F5344CB8AC3E}">
        <p14:creationId xmlns:p14="http://schemas.microsoft.com/office/powerpoint/2010/main" val="2465037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E2AA32-CB42-92C5-F7A7-F0D050626011}"/>
              </a:ext>
            </a:extLst>
          </p:cNvPr>
          <p:cNvSpPr/>
          <p:nvPr/>
        </p:nvSpPr>
        <p:spPr>
          <a:xfrm>
            <a:off x="359998" y="1799998"/>
            <a:ext cx="11484002"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Picture 12" descr="A colorful lines on a black background&#10;&#10;Description automatically generated">
            <a:extLst>
              <a:ext uri="{FF2B5EF4-FFF2-40B4-BE49-F238E27FC236}">
                <a16:creationId xmlns:a16="http://schemas.microsoft.com/office/drawing/2014/main" id="{08D81EEE-7C17-5C9E-B3F5-E933E84C6533}"/>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7295138" y="2394419"/>
            <a:ext cx="4536864" cy="3669922"/>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a:xfrm>
            <a:off x="359999" y="360000"/>
            <a:ext cx="8610579" cy="1008000"/>
          </a:xfrm>
        </p:spPr>
        <p:txBody>
          <a:bodyPr/>
          <a:lstStyle/>
          <a:p>
            <a:r>
              <a:rPr lang="en-AU" dirty="0"/>
              <a:t>Gate 0 Workbook to be tested in pilot</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grpSp>
        <p:nvGrpSpPr>
          <p:cNvPr id="12" name="Group 11">
            <a:extLst>
              <a:ext uri="{FF2B5EF4-FFF2-40B4-BE49-F238E27FC236}">
                <a16:creationId xmlns:a16="http://schemas.microsoft.com/office/drawing/2014/main" id="{B6D7DF8E-6EC7-37E5-8426-8FD2B61F1F89}"/>
              </a:ext>
            </a:extLst>
          </p:cNvPr>
          <p:cNvGrpSpPr/>
          <p:nvPr/>
        </p:nvGrpSpPr>
        <p:grpSpPr>
          <a:xfrm>
            <a:off x="612397" y="2008834"/>
            <a:ext cx="8539318" cy="3846670"/>
            <a:chOff x="1023852" y="2217670"/>
            <a:chExt cx="7612118" cy="3428998"/>
          </a:xfrm>
        </p:grpSpPr>
        <p:pic>
          <p:nvPicPr>
            <p:cNvPr id="5" name="Picture 4">
              <a:extLst>
                <a:ext uri="{FF2B5EF4-FFF2-40B4-BE49-F238E27FC236}">
                  <a16:creationId xmlns:a16="http://schemas.microsoft.com/office/drawing/2014/main" id="{D5588D17-E3EA-DDED-D372-0CDB1EF3FA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3852" y="2217670"/>
              <a:ext cx="2412813" cy="3428998"/>
            </a:xfrm>
            <a:prstGeom prst="rect">
              <a:avLst/>
            </a:prstGeom>
          </p:spPr>
        </p:pic>
        <p:pic>
          <p:nvPicPr>
            <p:cNvPr id="10" name="Picture 9">
              <a:extLst>
                <a:ext uri="{FF2B5EF4-FFF2-40B4-BE49-F238E27FC236}">
                  <a16:creationId xmlns:a16="http://schemas.microsoft.com/office/drawing/2014/main" id="{7D7FB7EA-0866-CA43-F9F7-E3DB6710E6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25163" y="2223742"/>
              <a:ext cx="2412813" cy="3416854"/>
            </a:xfrm>
            <a:prstGeom prst="rect">
              <a:avLst/>
            </a:prstGeom>
          </p:spPr>
        </p:pic>
        <p:pic>
          <p:nvPicPr>
            <p:cNvPr id="11" name="Picture 10">
              <a:extLst>
                <a:ext uri="{FF2B5EF4-FFF2-40B4-BE49-F238E27FC236}">
                  <a16:creationId xmlns:a16="http://schemas.microsoft.com/office/drawing/2014/main" id="{1FD4ED77-1C5D-83C1-55B8-ADF532595F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29790" y="2223742"/>
              <a:ext cx="2406180" cy="3416854"/>
            </a:xfrm>
            <a:prstGeom prst="rect">
              <a:avLst/>
            </a:prstGeom>
          </p:spPr>
        </p:pic>
      </p:grpSp>
    </p:spTree>
    <p:extLst>
      <p:ext uri="{BB962C8B-B14F-4D97-AF65-F5344CB8AC3E}">
        <p14:creationId xmlns:p14="http://schemas.microsoft.com/office/powerpoint/2010/main" val="293672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E2AA32-CB42-92C5-F7A7-F0D050626011}"/>
              </a:ext>
            </a:extLst>
          </p:cNvPr>
          <p:cNvSpPr/>
          <p:nvPr/>
        </p:nvSpPr>
        <p:spPr>
          <a:xfrm>
            <a:off x="359998" y="1799998"/>
            <a:ext cx="11484002"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Picture 12" descr="A colorful lines on a black background&#10;&#10;Description automatically generated">
            <a:extLst>
              <a:ext uri="{FF2B5EF4-FFF2-40B4-BE49-F238E27FC236}">
                <a16:creationId xmlns:a16="http://schemas.microsoft.com/office/drawing/2014/main" id="{08D81EEE-7C17-5C9E-B3F5-E933E84C6533}"/>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7295138" y="2394419"/>
            <a:ext cx="4536864" cy="3669922"/>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a:xfrm>
            <a:off x="359999" y="360000"/>
            <a:ext cx="8610579" cy="1008000"/>
          </a:xfrm>
        </p:spPr>
        <p:txBody>
          <a:bodyPr/>
          <a:lstStyle/>
          <a:p>
            <a:r>
              <a:rPr lang="en-AU" dirty="0"/>
              <a:t>Report template – Project Justification pilot version</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7" name="Content Placeholder 6">
            <a:extLst>
              <a:ext uri="{FF2B5EF4-FFF2-40B4-BE49-F238E27FC236}">
                <a16:creationId xmlns:a16="http://schemas.microsoft.com/office/drawing/2014/main" id="{9034148B-DC24-EA9B-10A8-F2C084A5AEAE}"/>
              </a:ext>
            </a:extLst>
          </p:cNvPr>
          <p:cNvPicPr>
            <a:picLocks noGrp="1" noChangeAspect="1"/>
          </p:cNvPicPr>
          <p:nvPr>
            <p:ph idx="1"/>
          </p:nvPr>
        </p:nvPicPr>
        <p:blipFill>
          <a:blip r:embed="rId3"/>
          <a:stretch>
            <a:fillRect/>
          </a:stretch>
        </p:blipFill>
        <p:spPr>
          <a:xfrm>
            <a:off x="612397" y="2015646"/>
            <a:ext cx="2616955" cy="3833047"/>
          </a:xfrm>
        </p:spPr>
      </p:pic>
      <p:pic>
        <p:nvPicPr>
          <p:cNvPr id="8" name="Content Placeholder 7" descr="A screenshot of a web page&#10;&#10;Description automatically generated">
            <a:extLst>
              <a:ext uri="{FF2B5EF4-FFF2-40B4-BE49-F238E27FC236}">
                <a16:creationId xmlns:a16="http://schemas.microsoft.com/office/drawing/2014/main" id="{E54F7522-A8D9-E1FA-142B-5B38641E70B5}"/>
              </a:ext>
            </a:extLst>
          </p:cNvPr>
          <p:cNvPicPr>
            <a:picLocks noChangeAspect="1"/>
          </p:cNvPicPr>
          <p:nvPr/>
        </p:nvPicPr>
        <p:blipFill>
          <a:blip r:embed="rId4"/>
          <a:stretch>
            <a:fillRect/>
          </a:stretch>
        </p:blipFill>
        <p:spPr>
          <a:xfrm>
            <a:off x="3439005" y="2015646"/>
            <a:ext cx="2692780" cy="3833047"/>
          </a:xfrm>
          <a:prstGeom prst="rect">
            <a:avLst/>
          </a:prstGeom>
        </p:spPr>
      </p:pic>
    </p:spTree>
    <p:extLst>
      <p:ext uri="{BB962C8B-B14F-4D97-AF65-F5344CB8AC3E}">
        <p14:creationId xmlns:p14="http://schemas.microsoft.com/office/powerpoint/2010/main" val="347428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E2AA32-CB42-92C5-F7A7-F0D050626011}"/>
              </a:ext>
            </a:extLst>
          </p:cNvPr>
          <p:cNvSpPr/>
          <p:nvPr/>
        </p:nvSpPr>
        <p:spPr>
          <a:xfrm>
            <a:off x="359998" y="1799998"/>
            <a:ext cx="11484002"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Picture 12" descr="A colorful lines on a black background&#10;&#10;Description automatically generated">
            <a:extLst>
              <a:ext uri="{FF2B5EF4-FFF2-40B4-BE49-F238E27FC236}">
                <a16:creationId xmlns:a16="http://schemas.microsoft.com/office/drawing/2014/main" id="{08D81EEE-7C17-5C9E-B3F5-E933E84C6533}"/>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7295138" y="2394419"/>
            <a:ext cx="4536864" cy="3669922"/>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a:xfrm>
            <a:off x="359999" y="360000"/>
            <a:ext cx="8610579" cy="1008000"/>
          </a:xfrm>
        </p:spPr>
        <p:txBody>
          <a:bodyPr/>
          <a:lstStyle/>
          <a:p>
            <a:r>
              <a:rPr lang="en-AU" dirty="0"/>
              <a:t>Pilots to be run to test new format of Gate 0 </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10" name="Content Placeholder 2">
            <a:extLst>
              <a:ext uri="{FF2B5EF4-FFF2-40B4-BE49-F238E27FC236}">
                <a16:creationId xmlns:a16="http://schemas.microsoft.com/office/drawing/2014/main" id="{C6A70938-8725-F302-D536-8A8A00D532A6}"/>
              </a:ext>
            </a:extLst>
          </p:cNvPr>
          <p:cNvSpPr>
            <a:spLocks noGrp="1"/>
          </p:cNvSpPr>
          <p:nvPr>
            <p:ph idx="1"/>
          </p:nvPr>
        </p:nvSpPr>
        <p:spPr>
          <a:xfrm>
            <a:off x="758813" y="2189111"/>
            <a:ext cx="4696056" cy="3297289"/>
          </a:xfrm>
        </p:spPr>
        <p:txBody>
          <a:bodyPr numCol="1" spcCol="360000"/>
          <a:lstStyle/>
          <a:p>
            <a:pPr>
              <a:spcAft>
                <a:spcPts val="1000"/>
              </a:spcAft>
            </a:pPr>
            <a:r>
              <a:rPr lang="en-AU" sz="1700" dirty="0"/>
              <a:t>2 Pilots have been identified to Pilot the new Gate 0 process.</a:t>
            </a:r>
          </a:p>
          <a:p>
            <a:pPr>
              <a:spcAft>
                <a:spcPts val="1000"/>
              </a:spcAft>
            </a:pPr>
            <a:r>
              <a:rPr lang="en-AU" sz="1700" dirty="0"/>
              <a:t>1 More project is being sought to widen the field of projects to be assessed.</a:t>
            </a:r>
          </a:p>
        </p:txBody>
      </p:sp>
    </p:spTree>
    <p:extLst>
      <p:ext uri="{BB962C8B-B14F-4D97-AF65-F5344CB8AC3E}">
        <p14:creationId xmlns:p14="http://schemas.microsoft.com/office/powerpoint/2010/main" val="75289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E2AA32-CB42-92C5-F7A7-F0D050626011}"/>
              </a:ext>
            </a:extLst>
          </p:cNvPr>
          <p:cNvSpPr/>
          <p:nvPr/>
        </p:nvSpPr>
        <p:spPr>
          <a:xfrm>
            <a:off x="359998" y="1799998"/>
            <a:ext cx="11484002" cy="4264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Picture 12" descr="A colorful lines on a black background&#10;&#10;Description automatically generated">
            <a:extLst>
              <a:ext uri="{FF2B5EF4-FFF2-40B4-BE49-F238E27FC236}">
                <a16:creationId xmlns:a16="http://schemas.microsoft.com/office/drawing/2014/main" id="{08D81EEE-7C17-5C9E-B3F5-E933E84C6533}"/>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7295138" y="2394419"/>
            <a:ext cx="4536864" cy="3669922"/>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a:xfrm>
            <a:off x="359999" y="360000"/>
            <a:ext cx="8610579" cy="1008000"/>
          </a:xfrm>
        </p:spPr>
        <p:txBody>
          <a:bodyPr/>
          <a:lstStyle/>
          <a:p>
            <a:r>
              <a:rPr lang="en-AU" dirty="0"/>
              <a:t>More information</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8" name="Title 16">
            <a:extLst>
              <a:ext uri="{FF2B5EF4-FFF2-40B4-BE49-F238E27FC236}">
                <a16:creationId xmlns:a16="http://schemas.microsoft.com/office/drawing/2014/main" id="{B0AEDB95-9215-FBBD-9723-34DFC559E074}"/>
              </a:ext>
            </a:extLst>
          </p:cNvPr>
          <p:cNvSpPr txBox="1">
            <a:spLocks/>
          </p:cNvSpPr>
          <p:nvPr/>
        </p:nvSpPr>
        <p:spPr>
          <a:xfrm>
            <a:off x="776353" y="2215962"/>
            <a:ext cx="5272349" cy="31383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spcAft>
                <a:spcPts val="1000"/>
              </a:spcAft>
            </a:pPr>
            <a:r>
              <a:rPr lang="en-AU" sz="2400" dirty="0">
                <a:solidFill>
                  <a:schemeClr val="bg1"/>
                </a:solidFill>
                <a:latin typeface="+mn-lt"/>
              </a:rPr>
              <a:t>For more information please visit the Assurance Digital NSW website.</a:t>
            </a:r>
          </a:p>
          <a:p>
            <a:pPr>
              <a:lnSpc>
                <a:spcPct val="100000"/>
              </a:lnSpc>
              <a:spcAft>
                <a:spcPts val="1000"/>
              </a:spcAft>
            </a:pPr>
            <a:r>
              <a:rPr lang="en-AU" sz="2400" dirty="0">
                <a:solidFill>
                  <a:schemeClr val="bg1"/>
                </a:solidFill>
                <a:latin typeface="+mn-lt"/>
                <a:hlinkClick r:id="rId3">
                  <a:extLst>
                    <a:ext uri="{A12FA001-AC4F-418D-AE19-62706E023703}">
                      <ahyp:hlinkClr xmlns:ahyp="http://schemas.microsoft.com/office/drawing/2018/hyperlinkcolor" val="tx"/>
                    </a:ext>
                  </a:extLst>
                </a:hlinkClick>
              </a:rPr>
              <a:t>https://www.digital.nsw.gov.au/policy/digital-assurance/resources-for-agencies-and-expert-reviewers</a:t>
            </a:r>
            <a:r>
              <a:rPr lang="en-AU" sz="2400" dirty="0">
                <a:solidFill>
                  <a:schemeClr val="bg1"/>
                </a:solidFill>
                <a:latin typeface="+mn-lt"/>
              </a:rPr>
              <a:t> </a:t>
            </a:r>
          </a:p>
        </p:txBody>
      </p:sp>
    </p:spTree>
    <p:extLst>
      <p:ext uri="{BB962C8B-B14F-4D97-AF65-F5344CB8AC3E}">
        <p14:creationId xmlns:p14="http://schemas.microsoft.com/office/powerpoint/2010/main" val="309525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6968-8333-EA75-C8F4-554B4292785C}"/>
              </a:ext>
            </a:extLst>
          </p:cNvPr>
          <p:cNvSpPr>
            <a:spLocks noGrp="1"/>
          </p:cNvSpPr>
          <p:nvPr>
            <p:ph type="title"/>
          </p:nvPr>
        </p:nvSpPr>
        <p:spPr/>
        <p:txBody>
          <a:bodyPr/>
          <a:lstStyle/>
          <a:p>
            <a:r>
              <a:rPr lang="en-AU" dirty="0"/>
              <a:t>Note</a:t>
            </a:r>
          </a:p>
        </p:txBody>
      </p:sp>
      <p:sp>
        <p:nvSpPr>
          <p:cNvPr id="3" name="Content Placeholder 2">
            <a:extLst>
              <a:ext uri="{FF2B5EF4-FFF2-40B4-BE49-F238E27FC236}">
                <a16:creationId xmlns:a16="http://schemas.microsoft.com/office/drawing/2014/main" id="{1F1585D3-43B0-9EA3-980E-C946FF917A80}"/>
              </a:ext>
            </a:extLst>
          </p:cNvPr>
          <p:cNvSpPr>
            <a:spLocks noGrp="1"/>
          </p:cNvSpPr>
          <p:nvPr>
            <p:ph idx="1"/>
          </p:nvPr>
        </p:nvSpPr>
        <p:spPr>
          <a:xfrm>
            <a:off x="360001" y="1799999"/>
            <a:ext cx="5997938" cy="4320000"/>
          </a:xfrm>
        </p:spPr>
        <p:txBody>
          <a:bodyPr/>
          <a:lstStyle/>
          <a:p>
            <a:pPr>
              <a:spcAft>
                <a:spcPts val="1000"/>
              </a:spcAft>
            </a:pPr>
            <a:r>
              <a:rPr lang="en-AU" sz="1700" dirty="0"/>
              <a:t>We are providing users with 3 main documents listed below to supplement the presentation, and it should be used by all parties during the review to ensure consistent and high-quality results throughout the process.</a:t>
            </a:r>
          </a:p>
          <a:p>
            <a:pPr>
              <a:spcAft>
                <a:spcPts val="1000"/>
              </a:spcAft>
            </a:pPr>
            <a:endParaRPr lang="en-AU" sz="1700" dirty="0"/>
          </a:p>
          <a:p>
            <a:pPr marL="342900" indent="-342900">
              <a:spcAft>
                <a:spcPts val="1000"/>
              </a:spcAft>
              <a:buFont typeface="+mj-lt"/>
              <a:buAutoNum type="arabicPeriod"/>
            </a:pPr>
            <a:r>
              <a:rPr lang="en-AU" sz="1700" dirty="0"/>
              <a:t>Guideline – Workbook</a:t>
            </a:r>
          </a:p>
          <a:p>
            <a:pPr marL="342900" indent="-342900">
              <a:spcAft>
                <a:spcPts val="1000"/>
              </a:spcAft>
              <a:buFont typeface="+mj-lt"/>
              <a:buAutoNum type="arabicPeriod"/>
            </a:pPr>
            <a:r>
              <a:rPr lang="en-AU" sz="1700" dirty="0"/>
              <a:t>Term of Reference (TOR)</a:t>
            </a:r>
          </a:p>
          <a:p>
            <a:pPr marL="342900" indent="-342900">
              <a:spcAft>
                <a:spcPts val="1000"/>
              </a:spcAft>
              <a:buFont typeface="+mj-lt"/>
              <a:buAutoNum type="arabicPeriod"/>
            </a:pPr>
            <a:r>
              <a:rPr lang="en-AU" sz="1700" dirty="0"/>
              <a:t>Report Template</a:t>
            </a:r>
          </a:p>
          <a:p>
            <a:pPr>
              <a:spcAft>
                <a:spcPts val="1000"/>
              </a:spcAft>
            </a:pPr>
            <a:endParaRPr lang="en-AU" sz="1700" dirty="0"/>
          </a:p>
          <a:p>
            <a:pPr>
              <a:spcAft>
                <a:spcPts val="1000"/>
              </a:spcAft>
            </a:pPr>
            <a:r>
              <a:rPr lang="en-AU" sz="1700" dirty="0"/>
              <a:t>Resources: </a:t>
            </a:r>
            <a:r>
              <a:rPr lang="en-AU" sz="1700" dirty="0">
                <a:hlinkClick r:id="rId2"/>
              </a:rPr>
              <a:t>https://www.digital.nsw.gov.au/policy/digital-assurance/resources-for-agencies-and-expert-reviewers</a:t>
            </a:r>
            <a:r>
              <a:rPr lang="en-AU" sz="1700" dirty="0"/>
              <a:t> </a:t>
            </a:r>
          </a:p>
        </p:txBody>
      </p:sp>
      <p:sp>
        <p:nvSpPr>
          <p:cNvPr id="7" name="Slide Number Placeholder 3">
            <a:extLst>
              <a:ext uri="{FF2B5EF4-FFF2-40B4-BE49-F238E27FC236}">
                <a16:creationId xmlns:a16="http://schemas.microsoft.com/office/drawing/2014/main" id="{DDB083BC-801D-733E-5BBA-3E6E28598679}"/>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person using a tablet&#10;&#10;Description automatically generated">
            <a:extLst>
              <a:ext uri="{FF2B5EF4-FFF2-40B4-BE49-F238E27FC236}">
                <a16:creationId xmlns:a16="http://schemas.microsoft.com/office/drawing/2014/main" id="{7A8FA92C-8F31-C66E-60D8-85C77E53C445}"/>
              </a:ext>
            </a:extLst>
          </p:cNvPr>
          <p:cNvPicPr>
            <a:picLocks noChangeAspect="1"/>
          </p:cNvPicPr>
          <p:nvPr/>
        </p:nvPicPr>
        <p:blipFill>
          <a:blip r:embed="rId3">
            <a:extLst>
              <a:ext uri="{28A0092B-C50C-407E-A947-70E740481C1C}">
                <a14:useLocalDpi xmlns:a14="http://schemas.microsoft.com/office/drawing/2010/main" val="0"/>
              </a:ext>
            </a:extLst>
          </a:blip>
          <a:srcRect l="16995" r="2232"/>
          <a:stretch/>
        </p:blipFill>
        <p:spPr>
          <a:xfrm>
            <a:off x="6672262" y="1799998"/>
            <a:ext cx="5171737" cy="4264343"/>
          </a:xfrm>
          <a:prstGeom prst="rect">
            <a:avLst/>
          </a:prstGeom>
        </p:spPr>
      </p:pic>
      <p:sp>
        <p:nvSpPr>
          <p:cNvPr id="5" name="Slide Number Placeholder 4">
            <a:extLst>
              <a:ext uri="{FF2B5EF4-FFF2-40B4-BE49-F238E27FC236}">
                <a16:creationId xmlns:a16="http://schemas.microsoft.com/office/drawing/2014/main" id="{412AD09F-EBCC-575F-2588-4B04CB028A4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94604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1190229" y="1748046"/>
            <a:ext cx="7134894" cy="872324"/>
          </a:xfrm>
        </p:spPr>
        <p:txBody>
          <a:bodyPr/>
          <a:lstStyle/>
          <a:p>
            <a:r>
              <a:rPr lang="en-AU" sz="4000" dirty="0">
                <a:solidFill>
                  <a:schemeClr val="bg1"/>
                </a:solidFill>
              </a:rPr>
              <a:t>Appendix</a:t>
            </a:r>
          </a:p>
        </p:txBody>
      </p:sp>
      <p:sp>
        <p:nvSpPr>
          <p:cNvPr id="6" name="Title 16">
            <a:extLst>
              <a:ext uri="{FF2B5EF4-FFF2-40B4-BE49-F238E27FC236}">
                <a16:creationId xmlns:a16="http://schemas.microsoft.com/office/drawing/2014/main" id="{55E2F26E-2665-A273-187B-47B4BF0D0E28}"/>
              </a:ext>
            </a:extLst>
          </p:cNvPr>
          <p:cNvSpPr txBox="1">
            <a:spLocks/>
          </p:cNvSpPr>
          <p:nvPr/>
        </p:nvSpPr>
        <p:spPr>
          <a:xfrm>
            <a:off x="1190229" y="2483975"/>
            <a:ext cx="5272349" cy="31383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spcAft>
                <a:spcPts val="1000"/>
              </a:spcAft>
            </a:pPr>
            <a:r>
              <a:rPr lang="en-AU" sz="2400" dirty="0">
                <a:solidFill>
                  <a:schemeClr val="bg1"/>
                </a:solidFill>
                <a:latin typeface="+mn-lt"/>
              </a:rPr>
              <a:t>Pre-Gate Self Assessment Tool </a:t>
            </a:r>
          </a:p>
          <a:p>
            <a:pPr>
              <a:lnSpc>
                <a:spcPct val="100000"/>
              </a:lnSpc>
              <a:spcAft>
                <a:spcPts val="1000"/>
              </a:spcAft>
            </a:pPr>
            <a:r>
              <a:rPr lang="en-AU" sz="2400" dirty="0">
                <a:solidFill>
                  <a:schemeClr val="bg1"/>
                </a:solidFill>
                <a:latin typeface="+mn-lt"/>
              </a:rPr>
              <a:t>(not part of this Gate 0 Pilot)</a:t>
            </a:r>
            <a:endParaRPr lang="en-AU" sz="2400" dirty="0">
              <a:solidFill>
                <a:schemeClr val="tx1"/>
              </a:solidFill>
              <a:highlight>
                <a:srgbClr val="FFFF00"/>
              </a:highlight>
              <a:latin typeface="+mn-lt"/>
            </a:endParaRPr>
          </a:p>
        </p:txBody>
      </p:sp>
      <p:cxnSp>
        <p:nvCxnSpPr>
          <p:cNvPr id="8" name="Straight Connector 7">
            <a:extLst>
              <a:ext uri="{FF2B5EF4-FFF2-40B4-BE49-F238E27FC236}">
                <a16:creationId xmlns:a16="http://schemas.microsoft.com/office/drawing/2014/main" id="{1B11CC9D-086E-8B71-FFAE-1312807945AB}"/>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olorful lines on a black background&#10;&#10;Description automatically generated">
            <a:extLst>
              <a:ext uri="{FF2B5EF4-FFF2-40B4-BE49-F238E27FC236}">
                <a16:creationId xmlns:a16="http://schemas.microsoft.com/office/drawing/2014/main" id="{6476E6CF-AAFE-0037-BA3B-6D34E6148B71}"/>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640559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Pre-Gate Self-Assessment Tool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Content Placeholder 2">
            <a:extLst>
              <a:ext uri="{FF2B5EF4-FFF2-40B4-BE49-F238E27FC236}">
                <a16:creationId xmlns:a16="http://schemas.microsoft.com/office/drawing/2014/main" id="{781C987D-EAA0-AFDE-BBD1-85A9FDBE242D}"/>
              </a:ext>
            </a:extLst>
          </p:cNvPr>
          <p:cNvSpPr txBox="1">
            <a:spLocks/>
          </p:cNvSpPr>
          <p:nvPr/>
        </p:nvSpPr>
        <p:spPr>
          <a:xfrm>
            <a:off x="360000" y="1800000"/>
            <a:ext cx="9162372"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As part of the implementation of the Gate 0 process a Pre-Gate self-assessment tool will be developed to help agencies quickly rule in or out their proposed process </a:t>
            </a:r>
          </a:p>
          <a:p>
            <a:pPr marL="342900" indent="-342900">
              <a:spcAft>
                <a:spcPts val="1000"/>
              </a:spcAft>
              <a:buFont typeface="Arial" panose="020B0604020202020204" pitchFamily="34" charset="0"/>
              <a:buChar char="•"/>
            </a:pPr>
            <a:r>
              <a:rPr lang="en-AU" sz="1700" dirty="0"/>
              <a:t>Self-assessment will help capture all project in the pipeline and provide insights into the types of issues agencies are facing and why they want to develop a solution </a:t>
            </a:r>
          </a:p>
          <a:p>
            <a:pPr marL="342900" indent="-342900">
              <a:spcAft>
                <a:spcPts val="1000"/>
              </a:spcAft>
              <a:buFont typeface="Arial" panose="020B0604020202020204" pitchFamily="34" charset="0"/>
              <a:buChar char="•"/>
            </a:pPr>
            <a:r>
              <a:rPr lang="en-AU" sz="1700" dirty="0"/>
              <a:t>The Self-assessment tool will be built to be as automated as possible with intelligent prompts </a:t>
            </a:r>
          </a:p>
          <a:p>
            <a:pPr marL="342900" indent="-342900">
              <a:spcAft>
                <a:spcPts val="1000"/>
              </a:spcAft>
              <a:buFont typeface="Arial" panose="020B0604020202020204" pitchFamily="34" charset="0"/>
              <a:buChar char="•"/>
            </a:pPr>
            <a:r>
              <a:rPr lang="en-AU" sz="1700" dirty="0"/>
              <a:t>The data will also be linked to the Gate 0 assessment report and prepopulate all the of core material captured in the Self-Assessment tool saving time and effort</a:t>
            </a:r>
          </a:p>
          <a:p>
            <a:pPr marL="342900" indent="-342900">
              <a:spcAft>
                <a:spcPts val="1000"/>
              </a:spcAft>
              <a:buFont typeface="Arial" panose="020B0604020202020204" pitchFamily="34" charset="0"/>
              <a:buChar char="•"/>
            </a:pPr>
            <a:r>
              <a:rPr lang="en-AU" sz="1700" dirty="0"/>
              <a:t>Once completed the agency will write up the Gate 0 draft in a similar way to the new Gate 6 process. A final review and independent assessment of the report will be conducted and then passed on to the DTB subcommittee for Gate 0 review</a:t>
            </a:r>
          </a:p>
          <a:p>
            <a:pPr marL="342900" indent="-342900">
              <a:spcAft>
                <a:spcPts val="1000"/>
              </a:spcAft>
              <a:buFont typeface="Arial" panose="020B0604020202020204" pitchFamily="34" charset="0"/>
              <a:buChar char="•"/>
            </a:pPr>
            <a:r>
              <a:rPr lang="en-AU" sz="1700" dirty="0"/>
              <a:t>Agencies run the Pre-Gate Self-Assessment Tool and could also be feed into the DSSA prioritisation work</a:t>
            </a:r>
          </a:p>
        </p:txBody>
      </p:sp>
      <p:sp>
        <p:nvSpPr>
          <p:cNvPr id="3" name="Slide Number Placeholder 4">
            <a:extLst>
              <a:ext uri="{FF2B5EF4-FFF2-40B4-BE49-F238E27FC236}">
                <a16:creationId xmlns:a16="http://schemas.microsoft.com/office/drawing/2014/main" id="{29129D1D-3158-5073-7730-B23A959F532C}"/>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10" name="Picture 9" descr="A close up of a logo&#10;&#10;Description automatically generated">
            <a:extLst>
              <a:ext uri="{FF2B5EF4-FFF2-40B4-BE49-F238E27FC236}">
                <a16:creationId xmlns:a16="http://schemas.microsoft.com/office/drawing/2014/main" id="{24BDFDDD-1CA6-44A6-D903-EBCF169988EA}"/>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Tree>
    <p:extLst>
      <p:ext uri="{BB962C8B-B14F-4D97-AF65-F5344CB8AC3E}">
        <p14:creationId xmlns:p14="http://schemas.microsoft.com/office/powerpoint/2010/main" val="3443431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Pre-Gateway Portfolio View (self-assessment)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Slide Number Placeholder 4">
            <a:extLst>
              <a:ext uri="{FF2B5EF4-FFF2-40B4-BE49-F238E27FC236}">
                <a16:creationId xmlns:a16="http://schemas.microsoft.com/office/drawing/2014/main" id="{29129D1D-3158-5073-7730-B23A959F532C}"/>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10" name="Picture 9" descr="A close up of a logo&#10;&#10;Description automatically generated">
            <a:extLst>
              <a:ext uri="{FF2B5EF4-FFF2-40B4-BE49-F238E27FC236}">
                <a16:creationId xmlns:a16="http://schemas.microsoft.com/office/drawing/2014/main" id="{24BDFDDD-1CA6-44A6-D903-EBCF169988EA}"/>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7" name="Content Placeholder 2">
            <a:extLst>
              <a:ext uri="{FF2B5EF4-FFF2-40B4-BE49-F238E27FC236}">
                <a16:creationId xmlns:a16="http://schemas.microsoft.com/office/drawing/2014/main" id="{781C987D-EAA0-AFDE-BBD1-85A9FDBE242D}"/>
              </a:ext>
            </a:extLst>
          </p:cNvPr>
          <p:cNvSpPr txBox="1">
            <a:spLocks/>
          </p:cNvSpPr>
          <p:nvPr/>
        </p:nvSpPr>
        <p:spPr>
          <a:xfrm>
            <a:off x="490626" y="1773785"/>
            <a:ext cx="2217870" cy="4290556"/>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AU" sz="1700" dirty="0">
                <a:solidFill>
                  <a:schemeClr val="accent2"/>
                </a:solidFill>
                <a:latin typeface="Public Sans Medium" pitchFamily="2" charset="77"/>
              </a:rPr>
              <a:t>Purpose of review</a:t>
            </a:r>
          </a:p>
          <a:p>
            <a:pPr>
              <a:spcAft>
                <a:spcPts val="400"/>
              </a:spcAft>
            </a:pPr>
            <a:r>
              <a:rPr lang="en-AU" sz="1100" b="1" dirty="0">
                <a:latin typeface="Public Sans SemiBold" pitchFamily="2" charset="77"/>
              </a:rPr>
              <a:t>Develop a view of the future project portfolio</a:t>
            </a:r>
          </a:p>
          <a:p>
            <a:pPr>
              <a:spcAft>
                <a:spcPts val="400"/>
              </a:spcAft>
            </a:pPr>
            <a:r>
              <a:rPr lang="en-AU" sz="1100" b="1" dirty="0">
                <a:latin typeface="Public Sans SemiBold" pitchFamily="2" charset="77"/>
              </a:rPr>
              <a:t>Provide guidance on how projects should be conceived and developed</a:t>
            </a:r>
          </a:p>
          <a:p>
            <a:pPr>
              <a:spcAft>
                <a:spcPts val="400"/>
              </a:spcAft>
            </a:pPr>
            <a:r>
              <a:rPr lang="en-AU" sz="1100" b="1" dirty="0">
                <a:latin typeface="Public Sans SemiBold" pitchFamily="2" charset="77"/>
              </a:rPr>
              <a:t>Identify opportunities for collaboration and shared solutions</a:t>
            </a:r>
          </a:p>
          <a:p>
            <a:pPr>
              <a:spcAft>
                <a:spcPts val="400"/>
              </a:spcAft>
            </a:pPr>
            <a:r>
              <a:rPr lang="en-AU" sz="1100" b="1" dirty="0">
                <a:latin typeface="Public Sans SemiBold" pitchFamily="2" charset="77"/>
              </a:rPr>
              <a:t>Changes from today to address issues:</a:t>
            </a:r>
          </a:p>
          <a:p>
            <a:pPr marL="171450" indent="-171450">
              <a:spcAft>
                <a:spcPts val="400"/>
              </a:spcAft>
              <a:buFont typeface="Arial" panose="020B0604020202020204" pitchFamily="34" charset="0"/>
              <a:buChar char="•"/>
            </a:pPr>
            <a:r>
              <a:rPr lang="en-AU" sz="1100" dirty="0"/>
              <a:t>Change from existing Gate 0 reviews</a:t>
            </a:r>
          </a:p>
          <a:p>
            <a:pPr marL="171450" indent="-171450">
              <a:spcAft>
                <a:spcPts val="400"/>
              </a:spcAft>
              <a:buFont typeface="Arial" panose="020B0604020202020204" pitchFamily="34" charset="0"/>
              <a:buChar char="•"/>
            </a:pPr>
            <a:r>
              <a:rPr lang="en-AU" sz="1100" dirty="0"/>
              <a:t>Review of portfolio of projects rather than individual projects</a:t>
            </a:r>
          </a:p>
          <a:p>
            <a:pPr marL="171450" indent="-171450">
              <a:spcAft>
                <a:spcPts val="400"/>
              </a:spcAft>
              <a:buFont typeface="Arial" panose="020B0604020202020204" pitchFamily="34" charset="0"/>
              <a:buChar char="•"/>
            </a:pPr>
            <a:r>
              <a:rPr lang="en-AU" sz="1100" dirty="0"/>
              <a:t>Refined to fit within the NSW budgeting process</a:t>
            </a:r>
          </a:p>
          <a:p>
            <a:pPr marL="171450" indent="-171450">
              <a:spcAft>
                <a:spcPts val="400"/>
              </a:spcAft>
              <a:buFont typeface="Arial" panose="020B0604020202020204" pitchFamily="34" charset="0"/>
              <a:buChar char="•"/>
            </a:pPr>
            <a:r>
              <a:rPr lang="en-AU" sz="1100" dirty="0"/>
              <a:t>Increased focus on collaboration opportunities and early guidance</a:t>
            </a:r>
          </a:p>
          <a:p>
            <a:pPr marL="171450" indent="-171450">
              <a:spcAft>
                <a:spcPts val="400"/>
              </a:spcAft>
              <a:buFont typeface="Arial" panose="020B0604020202020204" pitchFamily="34" charset="0"/>
              <a:buChar char="•"/>
            </a:pPr>
            <a:r>
              <a:rPr lang="en-AU" sz="1100" dirty="0"/>
              <a:t>Business and Digital perspective</a:t>
            </a:r>
          </a:p>
        </p:txBody>
      </p:sp>
      <p:sp>
        <p:nvSpPr>
          <p:cNvPr id="4" name="Content Placeholder 2">
            <a:extLst>
              <a:ext uri="{FF2B5EF4-FFF2-40B4-BE49-F238E27FC236}">
                <a16:creationId xmlns:a16="http://schemas.microsoft.com/office/drawing/2014/main" id="{51365CF7-2364-B2A7-DD53-CDE1990A9873}"/>
              </a:ext>
            </a:extLst>
          </p:cNvPr>
          <p:cNvSpPr txBox="1">
            <a:spLocks/>
          </p:cNvSpPr>
          <p:nvPr/>
        </p:nvSpPr>
        <p:spPr>
          <a:xfrm>
            <a:off x="3187336" y="1773785"/>
            <a:ext cx="2217870" cy="4290556"/>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AU" sz="1700" dirty="0">
                <a:solidFill>
                  <a:schemeClr val="accent2"/>
                </a:solidFill>
                <a:latin typeface="Public Sans Medium" pitchFamily="2" charset="77"/>
              </a:rPr>
              <a:t>Important input</a:t>
            </a:r>
          </a:p>
          <a:p>
            <a:pPr marL="171450" indent="-171450">
              <a:spcAft>
                <a:spcPts val="400"/>
              </a:spcAft>
              <a:buFont typeface="Arial" panose="020B0604020202020204" pitchFamily="34" charset="0"/>
              <a:buChar char="•"/>
            </a:pPr>
            <a:r>
              <a:rPr lang="en-AU" sz="1100" dirty="0"/>
              <a:t>Agency Corporate Plan</a:t>
            </a:r>
          </a:p>
          <a:p>
            <a:pPr marL="171450" indent="-171450">
              <a:spcAft>
                <a:spcPts val="400"/>
              </a:spcAft>
              <a:buFont typeface="Arial" panose="020B0604020202020204" pitchFamily="34" charset="0"/>
              <a:buChar char="•"/>
            </a:pPr>
            <a:r>
              <a:rPr lang="en-AU" sz="1100" dirty="0"/>
              <a:t>Asset Management Plans submitted to Treasury</a:t>
            </a:r>
          </a:p>
          <a:p>
            <a:pPr marL="171450" indent="-171450">
              <a:spcAft>
                <a:spcPts val="400"/>
              </a:spcAft>
              <a:buFont typeface="Arial" panose="020B0604020202020204" pitchFamily="34" charset="0"/>
              <a:buChar char="•"/>
            </a:pPr>
            <a:r>
              <a:rPr lang="en-AU" sz="1100" dirty="0"/>
              <a:t>Available and relevant project documentation</a:t>
            </a:r>
          </a:p>
          <a:p>
            <a:pPr marL="531450" lvl="4" indent="-171450">
              <a:spcAft>
                <a:spcPts val="400"/>
              </a:spcAft>
              <a:buFont typeface="System Font Regular"/>
              <a:buChar char="–"/>
            </a:pPr>
            <a:r>
              <a:rPr lang="en-AU" sz="1100" dirty="0"/>
              <a:t>Agency Digital project portfolio</a:t>
            </a:r>
          </a:p>
          <a:p>
            <a:pPr marL="531450" lvl="4" indent="-171450">
              <a:spcAft>
                <a:spcPts val="400"/>
              </a:spcAft>
              <a:buFont typeface="System Font Regular"/>
              <a:buChar char="–"/>
            </a:pPr>
            <a:r>
              <a:rPr lang="en-AU" sz="1100" dirty="0"/>
              <a:t>Need identification documents</a:t>
            </a:r>
          </a:p>
          <a:p>
            <a:pPr marL="531450" lvl="4" indent="-171450">
              <a:spcAft>
                <a:spcPts val="400"/>
              </a:spcAft>
              <a:buFont typeface="System Font Regular"/>
              <a:buChar char="–"/>
            </a:pPr>
            <a:r>
              <a:rPr lang="en-AU" sz="1100" dirty="0"/>
              <a:t>Indicative costing</a:t>
            </a:r>
          </a:p>
          <a:p>
            <a:pPr marL="531450" lvl="4" indent="-171450">
              <a:spcAft>
                <a:spcPts val="400"/>
              </a:spcAft>
              <a:buFont typeface="System Font Regular"/>
              <a:buChar char="–"/>
            </a:pPr>
            <a:r>
              <a:rPr lang="en-AU" sz="1100" dirty="0"/>
              <a:t>Project concept documents</a:t>
            </a:r>
          </a:p>
          <a:p>
            <a:pPr marL="531450" lvl="4" indent="-171450">
              <a:spcAft>
                <a:spcPts val="400"/>
              </a:spcAft>
              <a:buFont typeface="System Font Regular"/>
              <a:buChar char="–"/>
            </a:pPr>
            <a:r>
              <a:rPr lang="en-AU" sz="1100" dirty="0"/>
              <a:t>Investment Proposals (if relevant, including work in progress documents)</a:t>
            </a:r>
          </a:p>
          <a:p>
            <a:pPr marL="171450" indent="-171450">
              <a:spcAft>
                <a:spcPts val="400"/>
              </a:spcAft>
              <a:buFont typeface="Arial" panose="020B0604020202020204" pitchFamily="34" charset="0"/>
              <a:buChar char="•"/>
            </a:pPr>
            <a:r>
              <a:rPr lang="en-AU" sz="1100" dirty="0"/>
              <a:t>State Strategic Plans</a:t>
            </a:r>
          </a:p>
          <a:p>
            <a:pPr marL="171450" indent="-171450">
              <a:spcAft>
                <a:spcPts val="400"/>
              </a:spcAft>
              <a:buFont typeface="Arial" panose="020B0604020202020204" pitchFamily="34" charset="0"/>
              <a:buChar char="•"/>
            </a:pPr>
            <a:r>
              <a:rPr lang="en-AU" sz="1100" dirty="0"/>
              <a:t>Government and agency Digital Strategy and EA</a:t>
            </a:r>
          </a:p>
        </p:txBody>
      </p:sp>
      <p:sp>
        <p:nvSpPr>
          <p:cNvPr id="5" name="Content Placeholder 2">
            <a:extLst>
              <a:ext uri="{FF2B5EF4-FFF2-40B4-BE49-F238E27FC236}">
                <a16:creationId xmlns:a16="http://schemas.microsoft.com/office/drawing/2014/main" id="{9AC25835-AF32-B122-E0EB-CDCA6D9C1884}"/>
              </a:ext>
            </a:extLst>
          </p:cNvPr>
          <p:cNvSpPr txBox="1">
            <a:spLocks/>
          </p:cNvSpPr>
          <p:nvPr/>
        </p:nvSpPr>
        <p:spPr>
          <a:xfrm>
            <a:off x="5884046" y="1773785"/>
            <a:ext cx="2217870" cy="4290556"/>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AU" sz="1700" dirty="0">
                <a:solidFill>
                  <a:schemeClr val="accent2"/>
                </a:solidFill>
                <a:latin typeface="Public Sans Medium" pitchFamily="2" charset="77"/>
              </a:rPr>
              <a:t>Focus of review</a:t>
            </a:r>
          </a:p>
          <a:p>
            <a:pPr marL="171450" indent="-171450">
              <a:spcAft>
                <a:spcPts val="400"/>
              </a:spcAft>
              <a:buFont typeface="Arial" panose="020B0604020202020204" pitchFamily="34" charset="0"/>
              <a:buChar char="•"/>
            </a:pPr>
            <a:r>
              <a:rPr lang="en-AU" sz="1100" dirty="0"/>
              <a:t>Are business needs well understood?</a:t>
            </a:r>
          </a:p>
          <a:p>
            <a:pPr marL="171450" indent="-171450">
              <a:spcAft>
                <a:spcPts val="400"/>
              </a:spcAft>
              <a:buFont typeface="Arial" panose="020B0604020202020204" pitchFamily="34" charset="0"/>
              <a:buChar char="•"/>
            </a:pPr>
            <a:r>
              <a:rPr lang="en-AU" sz="1100" dirty="0"/>
              <a:t>Which projects may be high risk?</a:t>
            </a:r>
          </a:p>
          <a:p>
            <a:pPr marL="171450" indent="-171450">
              <a:spcAft>
                <a:spcPts val="400"/>
              </a:spcAft>
              <a:buFont typeface="Arial" panose="020B0604020202020204" pitchFamily="34" charset="0"/>
              <a:buChar char="•"/>
            </a:pPr>
            <a:r>
              <a:rPr lang="en-AU" sz="1100" dirty="0"/>
              <a:t>Have both business and Digital perspectives been considered?</a:t>
            </a:r>
          </a:p>
          <a:p>
            <a:pPr marL="171450" indent="-171450">
              <a:spcAft>
                <a:spcPts val="400"/>
              </a:spcAft>
              <a:buFont typeface="Arial" panose="020B0604020202020204" pitchFamily="34" charset="0"/>
              <a:buChar char="•"/>
            </a:pPr>
            <a:r>
              <a:rPr lang="en-AU" sz="1100" dirty="0"/>
              <a:t>Do projects / the portfolio align with NSW Digital strategy and EA?</a:t>
            </a:r>
          </a:p>
          <a:p>
            <a:pPr marL="171450" indent="-171450">
              <a:spcAft>
                <a:spcPts val="400"/>
              </a:spcAft>
              <a:buFont typeface="Arial" panose="020B0604020202020204" pitchFamily="34" charset="0"/>
              <a:buChar char="•"/>
            </a:pPr>
            <a:r>
              <a:rPr lang="en-AU" sz="1100" dirty="0"/>
              <a:t>Where are the key opportunities for collaboration in the future?</a:t>
            </a:r>
          </a:p>
          <a:p>
            <a:pPr marL="171450" indent="-171450">
              <a:spcAft>
                <a:spcPts val="400"/>
              </a:spcAft>
              <a:buFont typeface="Arial" panose="020B0604020202020204" pitchFamily="34" charset="0"/>
              <a:buChar char="•"/>
            </a:pPr>
            <a:r>
              <a:rPr lang="en-AU" sz="1100" dirty="0"/>
              <a:t>Where is there opportunity for re-use by the Agency?</a:t>
            </a:r>
          </a:p>
          <a:p>
            <a:pPr marL="171450" indent="-171450">
              <a:spcAft>
                <a:spcPts val="400"/>
              </a:spcAft>
              <a:buFont typeface="Arial" panose="020B0604020202020204" pitchFamily="34" charset="0"/>
              <a:buChar char="•"/>
            </a:pPr>
            <a:r>
              <a:rPr lang="en-AU" sz="1100" dirty="0"/>
              <a:t>Which projects may require extra thinking?</a:t>
            </a:r>
          </a:p>
        </p:txBody>
      </p:sp>
      <p:sp>
        <p:nvSpPr>
          <p:cNvPr id="8" name="Content Placeholder 2">
            <a:extLst>
              <a:ext uri="{FF2B5EF4-FFF2-40B4-BE49-F238E27FC236}">
                <a16:creationId xmlns:a16="http://schemas.microsoft.com/office/drawing/2014/main" id="{16288C2D-9093-B3AF-2A55-027A884C1B18}"/>
              </a:ext>
            </a:extLst>
          </p:cNvPr>
          <p:cNvSpPr txBox="1">
            <a:spLocks/>
          </p:cNvSpPr>
          <p:nvPr/>
        </p:nvSpPr>
        <p:spPr>
          <a:xfrm>
            <a:off x="8580756" y="1773785"/>
            <a:ext cx="2217870" cy="4290556"/>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AU" sz="1700" dirty="0">
                <a:solidFill>
                  <a:schemeClr val="accent2"/>
                </a:solidFill>
                <a:latin typeface="Public Sans Medium" pitchFamily="2" charset="77"/>
              </a:rPr>
              <a:t>Required output</a:t>
            </a:r>
          </a:p>
          <a:p>
            <a:pPr marL="171450" indent="-171450">
              <a:spcAft>
                <a:spcPts val="400"/>
              </a:spcAft>
              <a:buFont typeface="Arial" panose="020B0604020202020204" pitchFamily="34" charset="0"/>
              <a:buChar char="•"/>
            </a:pPr>
            <a:r>
              <a:rPr lang="en-AU" sz="1100" dirty="0"/>
              <a:t>Summary of portfolio alignment with NSW Digital Strategy and EA</a:t>
            </a:r>
          </a:p>
          <a:p>
            <a:pPr marL="171450" indent="-171450">
              <a:spcAft>
                <a:spcPts val="400"/>
              </a:spcAft>
              <a:buFont typeface="Arial" panose="020B0604020202020204" pitchFamily="34" charset="0"/>
              <a:buChar char="•"/>
            </a:pPr>
            <a:r>
              <a:rPr lang="en-AU" sz="1100" dirty="0"/>
              <a:t>List of common priorities / needs across government for discussion at Strategic Planning workshops / other forums </a:t>
            </a:r>
          </a:p>
          <a:p>
            <a:pPr marL="171450" indent="-171450">
              <a:spcAft>
                <a:spcPts val="400"/>
              </a:spcAft>
              <a:buFont typeface="Arial" panose="020B0604020202020204" pitchFamily="34" charset="0"/>
              <a:buChar char="•"/>
            </a:pPr>
            <a:r>
              <a:rPr lang="en-AU" sz="1100" dirty="0"/>
              <a:t>Guidance for specific issues identified</a:t>
            </a:r>
          </a:p>
          <a:p>
            <a:pPr marL="171450" indent="-171450">
              <a:spcAft>
                <a:spcPts val="400"/>
              </a:spcAft>
              <a:buFont typeface="Arial" panose="020B0604020202020204" pitchFamily="34" charset="0"/>
              <a:buChar char="•"/>
            </a:pPr>
            <a:r>
              <a:rPr lang="en-AU" sz="1100" dirty="0"/>
              <a:t>List of potentially high priority / risk projects and scheduled Gate 1 reviews</a:t>
            </a:r>
          </a:p>
        </p:txBody>
      </p:sp>
      <p:grpSp>
        <p:nvGrpSpPr>
          <p:cNvPr id="15" name="Group 14">
            <a:extLst>
              <a:ext uri="{FF2B5EF4-FFF2-40B4-BE49-F238E27FC236}">
                <a16:creationId xmlns:a16="http://schemas.microsoft.com/office/drawing/2014/main" id="{F4BCFC73-4322-0AA2-5DB0-E53CE9CFFCBF}"/>
              </a:ext>
            </a:extLst>
          </p:cNvPr>
          <p:cNvGrpSpPr/>
          <p:nvPr/>
        </p:nvGrpSpPr>
        <p:grpSpPr>
          <a:xfrm>
            <a:off x="340870" y="1829025"/>
            <a:ext cx="8109260" cy="4145521"/>
            <a:chOff x="340870" y="2092042"/>
            <a:chExt cx="8109260" cy="3853476"/>
          </a:xfrm>
        </p:grpSpPr>
        <p:cxnSp>
          <p:nvCxnSpPr>
            <p:cNvPr id="11" name="Straight Connector 10">
              <a:extLst>
                <a:ext uri="{FF2B5EF4-FFF2-40B4-BE49-F238E27FC236}">
                  <a16:creationId xmlns:a16="http://schemas.microsoft.com/office/drawing/2014/main" id="{49D4BD2A-51B8-4B78-745F-87CECC4E7E96}"/>
                </a:ext>
              </a:extLst>
            </p:cNvPr>
            <p:cNvCxnSpPr/>
            <p:nvPr/>
          </p:nvCxnSpPr>
          <p:spPr>
            <a:xfrm>
              <a:off x="340870"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23370B-1578-6F69-538E-70E44C25802C}"/>
                </a:ext>
              </a:extLst>
            </p:cNvPr>
            <p:cNvCxnSpPr/>
            <p:nvPr/>
          </p:nvCxnSpPr>
          <p:spPr>
            <a:xfrm>
              <a:off x="3056710"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1F5A94-63F8-D907-3FA4-BC8C06A5E689}"/>
                </a:ext>
              </a:extLst>
            </p:cNvPr>
            <p:cNvCxnSpPr/>
            <p:nvPr/>
          </p:nvCxnSpPr>
          <p:spPr>
            <a:xfrm>
              <a:off x="5753420"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9BF55F-E5E3-5273-3D90-2161D8EB7259}"/>
                </a:ext>
              </a:extLst>
            </p:cNvPr>
            <p:cNvCxnSpPr/>
            <p:nvPr/>
          </p:nvCxnSpPr>
          <p:spPr>
            <a:xfrm>
              <a:off x="8450130"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1427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A886890-536E-7D6D-66BE-360A01F1FEA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The Digital Assurance Framework</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855063" cy="4320000"/>
          </a:xfrm>
        </p:spPr>
        <p:txBody>
          <a:bodyPr/>
          <a:lstStyle/>
          <a:p>
            <a:pPr>
              <a:spcAft>
                <a:spcPts val="1000"/>
              </a:spcAft>
            </a:pPr>
            <a:r>
              <a:rPr lang="en-AU" sz="1700" b="1" dirty="0">
                <a:latin typeface="Public Sans SemiBold" pitchFamily="2" charset="77"/>
              </a:rPr>
              <a:t>Objectives of the DAF</a:t>
            </a:r>
          </a:p>
          <a:p>
            <a:pPr marL="342900" indent="-342900">
              <a:spcAft>
                <a:spcPts val="1000"/>
              </a:spcAft>
              <a:buFont typeface="Arial" panose="020B0604020202020204" pitchFamily="34" charset="0"/>
              <a:buChar char="•"/>
            </a:pPr>
            <a:r>
              <a:rPr lang="en-AU" sz="1700" dirty="0"/>
              <a:t>To ensure NSW Government’s ICT projects are delivered on time and on budget through the implementation of a risk-based independent assurance framework.</a:t>
            </a:r>
          </a:p>
          <a:p>
            <a:pPr marL="342900" indent="-342900">
              <a:spcAft>
                <a:spcPts val="1000"/>
              </a:spcAft>
              <a:buFont typeface="Arial" panose="020B0604020202020204" pitchFamily="34" charset="0"/>
              <a:buChar char="•"/>
            </a:pPr>
            <a:r>
              <a:rPr lang="en-AU" sz="1700" dirty="0"/>
              <a:t>To improve strategic alignment and assurance for ICT projects across the project lifecycle.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1395647E-B750-FF4E-A237-5BC9AB285615}"/>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61660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Reviews under the DAF </a:t>
            </a:r>
            <a:br>
              <a:rPr lang="en-AU" dirty="0"/>
            </a:br>
            <a:r>
              <a:rPr lang="en-AU" dirty="0"/>
              <a:t>and confidentiality</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7896104" cy="4320000"/>
          </a:xfrm>
        </p:spPr>
        <p:txBody>
          <a:bodyPr/>
          <a:lstStyle/>
          <a:p>
            <a:pPr>
              <a:spcAft>
                <a:spcPts val="1000"/>
              </a:spcAft>
            </a:pPr>
            <a:r>
              <a:rPr lang="en-AU" sz="1700" b="1" dirty="0">
                <a:latin typeface="Public Sans SemiBold" pitchFamily="2" charset="77"/>
              </a:rPr>
              <a:t>Gateway reviews:</a:t>
            </a:r>
          </a:p>
          <a:p>
            <a:pPr marL="342900" indent="-342900">
              <a:spcAft>
                <a:spcPts val="1000"/>
              </a:spcAft>
              <a:buFont typeface="Arial" panose="020B0604020202020204" pitchFamily="34" charset="0"/>
              <a:buChar char="•"/>
            </a:pPr>
            <a:r>
              <a:rPr lang="en-AU" sz="1700" dirty="0"/>
              <a:t>Are structured, expert peer reviews performed at critical points during the project lifecycle</a:t>
            </a:r>
          </a:p>
          <a:p>
            <a:pPr marL="342900" indent="-342900">
              <a:spcAft>
                <a:spcPts val="1000"/>
              </a:spcAft>
              <a:buFont typeface="Arial" panose="020B0604020202020204" pitchFamily="34" charset="0"/>
              <a:buChar char="•"/>
            </a:pPr>
            <a:r>
              <a:rPr lang="en-AU" sz="1700" dirty="0"/>
              <a:t>Are not an audit</a:t>
            </a:r>
          </a:p>
          <a:p>
            <a:pPr marL="342900" indent="-342900">
              <a:spcAft>
                <a:spcPts val="1000"/>
              </a:spcAft>
              <a:buFont typeface="Arial" panose="020B0604020202020204" pitchFamily="34" charset="0"/>
              <a:buChar char="•"/>
            </a:pPr>
            <a:r>
              <a:rPr lang="en-AU" sz="1700" dirty="0"/>
              <a:t>Provide a point in time snapshot of project performance, risks and issues</a:t>
            </a:r>
          </a:p>
          <a:p>
            <a:pPr marL="342900" indent="-342900">
              <a:spcAft>
                <a:spcPts val="1000"/>
              </a:spcAft>
              <a:buFont typeface="Arial" panose="020B0604020202020204" pitchFamily="34" charset="0"/>
              <a:buChar char="•"/>
            </a:pPr>
            <a:r>
              <a:rPr lang="en-AU" sz="1700" dirty="0"/>
              <a:t>Help inform NSW Cabinet on delivery progress</a:t>
            </a:r>
          </a:p>
          <a:p>
            <a:pPr marL="342900" indent="-342900">
              <a:spcAft>
                <a:spcPts val="1000"/>
              </a:spcAft>
              <a:buFont typeface="Arial" panose="020B0604020202020204" pitchFamily="34" charset="0"/>
              <a:buChar char="•"/>
            </a:pPr>
            <a:r>
              <a:rPr lang="en-AU" sz="1700" dirty="0"/>
              <a:t>Help Projects and Sponsors achieve their intended outcomes, on budget, on time </a:t>
            </a:r>
          </a:p>
          <a:p>
            <a:pPr marL="342900" indent="-342900">
              <a:spcAft>
                <a:spcPts val="1000"/>
              </a:spcAft>
              <a:buFont typeface="Arial" panose="020B0604020202020204" pitchFamily="34" charset="0"/>
              <a:buChar char="•"/>
            </a:pPr>
            <a:r>
              <a:rPr lang="en-AU" sz="1700" dirty="0"/>
              <a:t>Are independent and confidential - interview discussions are not /should not be repeated</a:t>
            </a:r>
          </a:p>
          <a:p>
            <a:pPr marL="342900" indent="-342900">
              <a:spcAft>
                <a:spcPts val="1000"/>
              </a:spcAft>
              <a:buFont typeface="Arial" panose="020B0604020202020204" pitchFamily="34" charset="0"/>
              <a:buChar char="•"/>
            </a:pPr>
            <a:r>
              <a:rPr lang="en-AU" sz="1700" dirty="0"/>
              <a:t>Encourage open and frank conversations - findings / discussions are not attributed to individuals, interviews with individuals (not groups)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322FDCA0-15FA-5001-6F04-0030CB1ED30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Slide Number Placeholder 4">
            <a:extLst>
              <a:ext uri="{FF2B5EF4-FFF2-40B4-BE49-F238E27FC236}">
                <a16:creationId xmlns:a16="http://schemas.microsoft.com/office/drawing/2014/main" id="{9F1D1DC1-6A0C-D053-DD7F-316150DDCBE2}"/>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64853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710AD-F66A-251E-C04C-17AB2E71B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34D09-E74C-9B1D-A99C-0D506DCBD042}"/>
              </a:ext>
            </a:extLst>
          </p:cNvPr>
          <p:cNvSpPr>
            <a:spLocks noGrp="1"/>
          </p:cNvSpPr>
          <p:nvPr>
            <p:ph type="title"/>
          </p:nvPr>
        </p:nvSpPr>
        <p:spPr/>
        <p:txBody>
          <a:bodyPr/>
          <a:lstStyle/>
          <a:p>
            <a:r>
              <a:rPr lang="en-AU" dirty="0"/>
              <a:t>Overall DAF – Introducing Gate 0 </a:t>
            </a:r>
            <a:br>
              <a:rPr lang="en-AU" dirty="0"/>
            </a:br>
            <a:r>
              <a:rPr lang="en-AU" dirty="0"/>
              <a:t>and Pre-Gateway Review</a:t>
            </a:r>
          </a:p>
        </p:txBody>
      </p:sp>
      <p:sp>
        <p:nvSpPr>
          <p:cNvPr id="6" name="Slide Number Placeholder 3">
            <a:extLst>
              <a:ext uri="{FF2B5EF4-FFF2-40B4-BE49-F238E27FC236}">
                <a16:creationId xmlns:a16="http://schemas.microsoft.com/office/drawing/2014/main" id="{6377ACD8-D64C-02BE-377A-F1A30BC6A47F}"/>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4">
            <a:extLst>
              <a:ext uri="{FF2B5EF4-FFF2-40B4-BE49-F238E27FC236}">
                <a16:creationId xmlns:a16="http://schemas.microsoft.com/office/drawing/2014/main" id="{162B4400-FB62-8C21-833C-C39D6AD262C5}"/>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13" name="Picture 12" descr="A diagram of a business process&#10;&#10;Description automatically generated">
            <a:extLst>
              <a:ext uri="{FF2B5EF4-FFF2-40B4-BE49-F238E27FC236}">
                <a16:creationId xmlns:a16="http://schemas.microsoft.com/office/drawing/2014/main" id="{7DDDE507-7AC7-E1BB-05C3-A9AB79B64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34" y="1694787"/>
            <a:ext cx="10630731" cy="4624368"/>
          </a:xfrm>
          <a:prstGeom prst="rect">
            <a:avLst/>
          </a:prstGeom>
        </p:spPr>
      </p:pic>
    </p:spTree>
    <p:extLst>
      <p:ext uri="{BB962C8B-B14F-4D97-AF65-F5344CB8AC3E}">
        <p14:creationId xmlns:p14="http://schemas.microsoft.com/office/powerpoint/2010/main" val="217202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Gateway Review purpose</a:t>
            </a:r>
            <a:br>
              <a:rPr lang="en-AU" dirty="0"/>
            </a:br>
            <a:r>
              <a:rPr lang="en-AU" dirty="0">
                <a:solidFill>
                  <a:schemeClr val="accent2"/>
                </a:solidFill>
              </a:rPr>
              <a:t>GATE 0: Go / No-Go</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92941A08-EA20-4D02-5D8D-D46582E6A4E8}"/>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60000" y="1800000"/>
            <a:ext cx="4733447" cy="4143600"/>
          </a:xfrm>
        </p:spPr>
        <p:txBody>
          <a:bodyPr numCol="1" spcCol="360000"/>
          <a:lstStyle/>
          <a:p>
            <a:pPr>
              <a:spcAft>
                <a:spcPts val="1000"/>
              </a:spcAft>
            </a:pPr>
            <a:r>
              <a:rPr lang="en-AU" sz="1700" b="1" dirty="0">
                <a:latin typeface="Public Sans SemiBold" pitchFamily="2" charset="77"/>
              </a:rPr>
              <a:t>Stronger and expanded assessment to ensure projects that proceed are in line with Government’s priorities.</a:t>
            </a:r>
          </a:p>
          <a:p>
            <a:pPr>
              <a:spcAft>
                <a:spcPts val="1000"/>
              </a:spcAft>
            </a:pPr>
            <a:r>
              <a:rPr lang="en-AU" sz="1700" b="1" dirty="0">
                <a:latin typeface="Public Sans SemiBold" pitchFamily="2" charset="77"/>
              </a:rPr>
              <a:t>Application: </a:t>
            </a:r>
            <a:br>
              <a:rPr lang="en-AU" sz="1700" dirty="0">
                <a:latin typeface="Public Sans Medium" pitchFamily="2" charset="77"/>
              </a:rPr>
            </a:br>
            <a:r>
              <a:rPr lang="en-AU" sz="1700" dirty="0"/>
              <a:t>Agencies to register their project with Digital NSW earlier, to ensure all digital projects  with a capital value over $10 million (and those nominated by DARAG) complete a Gate 0 Review before developing a strategic/detailed business case (SBC).</a:t>
            </a:r>
          </a:p>
          <a:p>
            <a:pPr>
              <a:spcAft>
                <a:spcPts val="1000"/>
              </a:spcAft>
            </a:pPr>
            <a:r>
              <a:rPr lang="en-AU" sz="1700" dirty="0"/>
              <a:t>If a project has not completed a Gate 0 and seeks to complete a later Gateway Review, Digital NSW will require the agency to return to complete a Gate 0 Review</a:t>
            </a:r>
          </a:p>
        </p:txBody>
      </p:sp>
      <p:sp>
        <p:nvSpPr>
          <p:cNvPr id="21" name="Content Placeholder 2">
            <a:extLst>
              <a:ext uri="{FF2B5EF4-FFF2-40B4-BE49-F238E27FC236}">
                <a16:creationId xmlns:a16="http://schemas.microsoft.com/office/drawing/2014/main" id="{110BE942-77BF-A2A1-ACCC-59B3998A55E7}"/>
              </a:ext>
            </a:extLst>
          </p:cNvPr>
          <p:cNvSpPr txBox="1">
            <a:spLocks/>
          </p:cNvSpPr>
          <p:nvPr/>
        </p:nvSpPr>
        <p:spPr>
          <a:xfrm>
            <a:off x="5706553" y="1800000"/>
            <a:ext cx="4733447"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700" b="1" dirty="0">
                <a:latin typeface="Public Sans SemiBold" pitchFamily="2" charset="77"/>
              </a:rPr>
              <a:t>Assessment: </a:t>
            </a:r>
            <a:br>
              <a:rPr lang="en-AU" sz="1700" dirty="0">
                <a:latin typeface="Public Sans Medium" pitchFamily="2" charset="77"/>
              </a:rPr>
            </a:br>
            <a:r>
              <a:rPr lang="en-AU" sz="1700" dirty="0"/>
              <a:t>Broader set of focus questions to test which projects should proceed to an SBC. These align to; strategic risk, government priority, urgency of service need and other alternatives.</a:t>
            </a:r>
          </a:p>
          <a:p>
            <a:pPr>
              <a:spcAft>
                <a:spcPts val="1000"/>
              </a:spcAft>
            </a:pPr>
            <a:r>
              <a:rPr lang="en-AU" sz="1700" dirty="0"/>
              <a:t>Expanded assessment process. Moving from a qualitative-only review to a combined quantitative and qualitative assessment to better justify a clear recommendation to Cabinet. </a:t>
            </a:r>
          </a:p>
          <a:p>
            <a:pPr>
              <a:spcAft>
                <a:spcPts val="1000"/>
              </a:spcAft>
            </a:pPr>
            <a:r>
              <a:rPr lang="en-AU" sz="1700" b="1" dirty="0">
                <a:latin typeface="Public Sans SemiBold" pitchFamily="2" charset="77"/>
              </a:rPr>
              <a:t>Consultation: </a:t>
            </a:r>
            <a:br>
              <a:rPr lang="en-AU" sz="1700" dirty="0">
                <a:latin typeface="Public Sans Medium" pitchFamily="2" charset="77"/>
              </a:rPr>
            </a:br>
            <a:r>
              <a:rPr lang="en-AU" sz="1700" dirty="0"/>
              <a:t>Agency right of replies on review outcome before Digital NSW submits them to Cabinet for a decision.</a:t>
            </a:r>
          </a:p>
        </p:txBody>
      </p:sp>
    </p:spTree>
    <p:extLst>
      <p:ext uri="{BB962C8B-B14F-4D97-AF65-F5344CB8AC3E}">
        <p14:creationId xmlns:p14="http://schemas.microsoft.com/office/powerpoint/2010/main" val="345009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Why do we do Gate 0?</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92941A08-EA20-4D02-5D8D-D46582E6A4E8}"/>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60000" y="1800000"/>
            <a:ext cx="4733447" cy="4143600"/>
          </a:xfrm>
        </p:spPr>
        <p:txBody>
          <a:bodyPr numCol="1" spcCol="360000"/>
          <a:lstStyle/>
          <a:p>
            <a:pPr>
              <a:spcAft>
                <a:spcPts val="1000"/>
              </a:spcAft>
            </a:pPr>
            <a:r>
              <a:rPr lang="en-AU" sz="1700" b="1" dirty="0">
                <a:latin typeface="Public Sans SemiBold" pitchFamily="2" charset="77"/>
              </a:rPr>
              <a:t>Primary purpose: </a:t>
            </a:r>
            <a:br>
              <a:rPr lang="en-AU" sz="1700" dirty="0"/>
            </a:br>
            <a:r>
              <a:rPr lang="en-AU" sz="1700" dirty="0"/>
              <a:t>Gate 0 exists to filter out projects which were never viable, are not aligned to government priorities or are not really needed now before money is spent on development activities.</a:t>
            </a:r>
          </a:p>
          <a:p>
            <a:pPr>
              <a:spcAft>
                <a:spcPts val="1000"/>
              </a:spcAft>
            </a:pPr>
            <a:r>
              <a:rPr lang="en-AU" sz="1700" b="1" dirty="0">
                <a:latin typeface="Public Sans SemiBold" pitchFamily="2" charset="77"/>
              </a:rPr>
              <a:t>Secondary benefits:</a:t>
            </a:r>
            <a:br>
              <a:rPr lang="en-AU" sz="1700" dirty="0"/>
            </a:br>
            <a:r>
              <a:rPr lang="en-AU" sz="1700" dirty="0"/>
              <a:t>Helps projects start with clear objectives and service need.</a:t>
            </a:r>
          </a:p>
          <a:p>
            <a:pPr>
              <a:spcAft>
                <a:spcPts val="1000"/>
              </a:spcAft>
            </a:pPr>
            <a:r>
              <a:rPr lang="en-AU" sz="1700" dirty="0"/>
              <a:t>Encourages agencies to consider alternative options or MVP first as an option.</a:t>
            </a:r>
          </a:p>
          <a:p>
            <a:pPr>
              <a:spcAft>
                <a:spcPts val="1000"/>
              </a:spcAft>
            </a:pPr>
            <a:r>
              <a:rPr lang="en-AU" sz="1700" dirty="0"/>
              <a:t>Encourages agencies to undertake proper planning from which projects are generated (including prioritisation and consideration of options like better using state digital assets). </a:t>
            </a:r>
          </a:p>
        </p:txBody>
      </p:sp>
      <p:sp>
        <p:nvSpPr>
          <p:cNvPr id="21" name="Content Placeholder 2">
            <a:extLst>
              <a:ext uri="{FF2B5EF4-FFF2-40B4-BE49-F238E27FC236}">
                <a16:creationId xmlns:a16="http://schemas.microsoft.com/office/drawing/2014/main" id="{110BE942-77BF-A2A1-ACCC-59B3998A55E7}"/>
              </a:ext>
            </a:extLst>
          </p:cNvPr>
          <p:cNvSpPr txBox="1">
            <a:spLocks/>
          </p:cNvSpPr>
          <p:nvPr/>
        </p:nvSpPr>
        <p:spPr>
          <a:xfrm>
            <a:off x="5706553" y="1800000"/>
            <a:ext cx="4733447"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700" dirty="0"/>
              <a:t>Provides agencies with guidance on issues that should be dealt with in the SBC.</a:t>
            </a:r>
          </a:p>
          <a:p>
            <a:pPr>
              <a:spcAft>
                <a:spcPts val="1000"/>
              </a:spcAft>
            </a:pPr>
            <a:r>
              <a:rPr lang="en-AU" sz="1700" b="1" dirty="0">
                <a:latin typeface="Public Sans SemiBold" pitchFamily="2" charset="77"/>
              </a:rPr>
              <a:t>What it is not:</a:t>
            </a:r>
            <a:br>
              <a:rPr lang="en-AU" sz="1700" dirty="0"/>
            </a:br>
            <a:r>
              <a:rPr lang="en-AU" sz="1700" dirty="0"/>
              <a:t>A prioritisation exercise between projects (although the committee will consider whether proper prioritisation has occurred).</a:t>
            </a:r>
          </a:p>
          <a:p>
            <a:pPr>
              <a:spcAft>
                <a:spcPts val="1000"/>
              </a:spcAft>
            </a:pPr>
            <a:r>
              <a:rPr lang="en-AU" sz="1700" dirty="0"/>
              <a:t>Approval or endorsement of a project.</a:t>
            </a:r>
          </a:p>
          <a:p>
            <a:pPr>
              <a:spcAft>
                <a:spcPts val="1000"/>
              </a:spcAft>
            </a:pPr>
            <a:r>
              <a:rPr lang="en-AU" sz="1700" dirty="0"/>
              <a:t>A substitute for Gate 1 or Gate 2.</a:t>
            </a:r>
          </a:p>
        </p:txBody>
      </p:sp>
    </p:spTree>
    <p:extLst>
      <p:ext uri="{BB962C8B-B14F-4D97-AF65-F5344CB8AC3E}">
        <p14:creationId xmlns:p14="http://schemas.microsoft.com/office/powerpoint/2010/main" val="101090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92941A08-EA20-4D02-5D8D-D46582E6A4E8}"/>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
        <p:nvSpPr>
          <p:cNvPr id="27" name="Rectangle 26">
            <a:extLst>
              <a:ext uri="{FF2B5EF4-FFF2-40B4-BE49-F238E27FC236}">
                <a16:creationId xmlns:a16="http://schemas.microsoft.com/office/drawing/2014/main" id="{097D969A-8F2B-D20D-5C1E-93EBDEECC21E}"/>
              </a:ext>
            </a:extLst>
          </p:cNvPr>
          <p:cNvSpPr/>
          <p:nvPr/>
        </p:nvSpPr>
        <p:spPr>
          <a:xfrm>
            <a:off x="359999" y="3868493"/>
            <a:ext cx="10312811" cy="2195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Governance and Gate 0 cycle</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60000" y="1800000"/>
            <a:ext cx="5736000" cy="2068493"/>
          </a:xfrm>
        </p:spPr>
        <p:txBody>
          <a:bodyPr numCol="1" spcCol="360000"/>
          <a:lstStyle/>
          <a:p>
            <a:pPr marL="285750" indent="-285750">
              <a:spcAft>
                <a:spcPts val="1000"/>
              </a:spcAft>
              <a:buFont typeface="Arial" panose="020B0604020202020204" pitchFamily="34" charset="0"/>
              <a:buChar char="•"/>
            </a:pPr>
            <a:r>
              <a:rPr lang="en-AU" sz="1700" dirty="0"/>
              <a:t>Committee to make recommendations for GCIDO/DTB to consider and submit to Cabinet </a:t>
            </a:r>
            <a:r>
              <a:rPr lang="en-AU" sz="1700" b="1" dirty="0">
                <a:latin typeface="Public Sans SemiBold" pitchFamily="2" charset="77"/>
              </a:rPr>
              <a:t>every quarter</a:t>
            </a:r>
            <a:r>
              <a:rPr lang="en-AU" sz="1700" dirty="0"/>
              <a:t>.</a:t>
            </a:r>
          </a:p>
          <a:p>
            <a:pPr marL="285750" indent="-285750">
              <a:spcAft>
                <a:spcPts val="1000"/>
              </a:spcAft>
              <a:buFont typeface="Arial" panose="020B0604020202020204" pitchFamily="34" charset="0"/>
              <a:buChar char="•"/>
            </a:pPr>
            <a:r>
              <a:rPr lang="en-AU" sz="1700" dirty="0"/>
              <a:t>Aim is to provide certainty to agencies by resolving as quickly as possible.</a:t>
            </a:r>
          </a:p>
          <a:p>
            <a:pPr marL="285750" indent="-285750">
              <a:spcAft>
                <a:spcPts val="1000"/>
              </a:spcAft>
              <a:buFont typeface="Arial" panose="020B0604020202020204" pitchFamily="34" charset="0"/>
              <a:buChar char="•"/>
            </a:pPr>
            <a:r>
              <a:rPr lang="en-AU" sz="1700" dirty="0"/>
              <a:t>Agency’s right of reply is to the Gate 0 Committee.</a:t>
            </a:r>
          </a:p>
        </p:txBody>
      </p:sp>
      <p:cxnSp>
        <p:nvCxnSpPr>
          <p:cNvPr id="3" name="Straight Arrow Connector 2">
            <a:extLst>
              <a:ext uri="{FF2B5EF4-FFF2-40B4-BE49-F238E27FC236}">
                <a16:creationId xmlns:a16="http://schemas.microsoft.com/office/drawing/2014/main" id="{F981F5B9-ADD5-DD25-9FC9-2E50DE26BEAF}"/>
              </a:ext>
            </a:extLst>
          </p:cNvPr>
          <p:cNvCxnSpPr>
            <a:cxnSpLocks/>
          </p:cNvCxnSpPr>
          <p:nvPr/>
        </p:nvCxnSpPr>
        <p:spPr>
          <a:xfrm>
            <a:off x="633582" y="4969606"/>
            <a:ext cx="85631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A47F4A-5D77-E2B8-9118-CCDD82B64B25}"/>
              </a:ext>
            </a:extLst>
          </p:cNvPr>
          <p:cNvSpPr txBox="1"/>
          <p:nvPr/>
        </p:nvSpPr>
        <p:spPr>
          <a:xfrm>
            <a:off x="633582" y="4157200"/>
            <a:ext cx="1377318" cy="553998"/>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rgbClr val="22272B"/>
                </a:solidFill>
                <a:effectLst/>
                <a:uLnTx/>
                <a:uFillTx/>
                <a:ea typeface="+mn-ea"/>
                <a:cs typeface="+mn-cs"/>
              </a:rPr>
              <a:t>DARAG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rgbClr val="22272B"/>
                </a:solidFill>
                <a:effectLst/>
                <a:uLnTx/>
                <a:uFillTx/>
                <a:ea typeface="+mn-ea"/>
                <a:cs typeface="+mn-cs"/>
              </a:rPr>
              <a:t>Agency briefs due to Assurance</a:t>
            </a:r>
          </a:p>
        </p:txBody>
      </p:sp>
      <p:sp>
        <p:nvSpPr>
          <p:cNvPr id="7" name="TextBox 6">
            <a:extLst>
              <a:ext uri="{FF2B5EF4-FFF2-40B4-BE49-F238E27FC236}">
                <a16:creationId xmlns:a16="http://schemas.microsoft.com/office/drawing/2014/main" id="{8E5032D0-927E-560B-61C4-A606160FD4C4}"/>
              </a:ext>
            </a:extLst>
          </p:cNvPr>
          <p:cNvSpPr txBox="1"/>
          <p:nvPr/>
        </p:nvSpPr>
        <p:spPr>
          <a:xfrm>
            <a:off x="2927016" y="4157200"/>
            <a:ext cx="1310438" cy="476015"/>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u="none" strike="noStrike" kern="1200" cap="none" spc="0" normalizeH="0" baseline="0" noProof="0" dirty="0">
                <a:ln>
                  <a:noFill/>
                </a:ln>
                <a:solidFill>
                  <a:srgbClr val="22272B"/>
                </a:solidFill>
                <a:effectLst/>
                <a:uLnTx/>
                <a:uFillTx/>
                <a:latin typeface="Public Sans SemiBold" pitchFamily="2" charset="77"/>
              </a:rPr>
              <a:t>Gate 0 Committee Meeting</a:t>
            </a:r>
          </a:p>
        </p:txBody>
      </p:sp>
      <p:cxnSp>
        <p:nvCxnSpPr>
          <p:cNvPr id="8" name="Straight Connector 7">
            <a:extLst>
              <a:ext uri="{FF2B5EF4-FFF2-40B4-BE49-F238E27FC236}">
                <a16:creationId xmlns:a16="http://schemas.microsoft.com/office/drawing/2014/main" id="{4495F8FB-452D-5D1E-3795-9941F79FFAF4}"/>
              </a:ext>
            </a:extLst>
          </p:cNvPr>
          <p:cNvCxnSpPr/>
          <p:nvPr/>
        </p:nvCxnSpPr>
        <p:spPr>
          <a:xfrm>
            <a:off x="1322241" y="4795122"/>
            <a:ext cx="0" cy="345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D4A7B7-769C-BF65-4E65-F2445F9E1591}"/>
              </a:ext>
            </a:extLst>
          </p:cNvPr>
          <p:cNvCxnSpPr/>
          <p:nvPr/>
        </p:nvCxnSpPr>
        <p:spPr>
          <a:xfrm>
            <a:off x="3582235" y="4784501"/>
            <a:ext cx="0" cy="345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DA7E5-670B-3E0B-9B74-9E5FC1CB5F6A}"/>
              </a:ext>
            </a:extLst>
          </p:cNvPr>
          <p:cNvCxnSpPr/>
          <p:nvPr/>
        </p:nvCxnSpPr>
        <p:spPr>
          <a:xfrm>
            <a:off x="5842229" y="4802360"/>
            <a:ext cx="0" cy="345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78F2D0-1539-A467-E253-9C3773F018FD}"/>
              </a:ext>
            </a:extLst>
          </p:cNvPr>
          <p:cNvSpPr txBox="1"/>
          <p:nvPr/>
        </p:nvSpPr>
        <p:spPr>
          <a:xfrm>
            <a:off x="5251821" y="4157200"/>
            <a:ext cx="1180815" cy="506919"/>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rgbClr val="22272B"/>
                </a:solidFill>
                <a:effectLst/>
                <a:uLnTx/>
                <a:uFillTx/>
                <a:ea typeface="+mn-ea"/>
                <a:cs typeface="+mn-cs"/>
              </a:rPr>
              <a:t>Deadline </a:t>
            </a:r>
            <a:br>
              <a:rPr kumimoji="0" lang="en-AU" sz="1200" i="0" u="none" strike="noStrike" kern="1200" cap="none" spc="0" normalizeH="0" baseline="0" noProof="0" dirty="0">
                <a:ln>
                  <a:noFill/>
                </a:ln>
                <a:solidFill>
                  <a:srgbClr val="22272B"/>
                </a:solidFill>
                <a:effectLst/>
                <a:uLnTx/>
                <a:uFillTx/>
                <a:ea typeface="+mn-ea"/>
                <a:cs typeface="+mn-cs"/>
              </a:rPr>
            </a:br>
            <a:r>
              <a:rPr kumimoji="0" lang="en-AU" sz="1200" i="0" u="none" strike="noStrike" kern="1200" cap="none" spc="0" normalizeH="0" baseline="0" noProof="0" dirty="0">
                <a:ln>
                  <a:noFill/>
                </a:ln>
                <a:solidFill>
                  <a:srgbClr val="22272B"/>
                </a:solidFill>
                <a:effectLst/>
                <a:uLnTx/>
                <a:uFillTx/>
                <a:ea typeface="+mn-ea"/>
                <a:cs typeface="+mn-cs"/>
              </a:rPr>
              <a:t>for right </a:t>
            </a:r>
            <a:br>
              <a:rPr kumimoji="0" lang="en-AU" sz="1200" i="0" u="none" strike="noStrike" kern="1200" cap="none" spc="0" normalizeH="0" baseline="0" noProof="0" dirty="0">
                <a:ln>
                  <a:noFill/>
                </a:ln>
                <a:solidFill>
                  <a:srgbClr val="22272B"/>
                </a:solidFill>
                <a:effectLst/>
                <a:uLnTx/>
                <a:uFillTx/>
                <a:ea typeface="+mn-ea"/>
                <a:cs typeface="+mn-cs"/>
              </a:rPr>
            </a:br>
            <a:r>
              <a:rPr kumimoji="0" lang="en-AU" sz="1200" i="0" u="none" strike="noStrike" kern="1200" cap="none" spc="0" normalizeH="0" baseline="0" noProof="0" dirty="0">
                <a:ln>
                  <a:noFill/>
                </a:ln>
                <a:solidFill>
                  <a:srgbClr val="22272B"/>
                </a:solidFill>
                <a:effectLst/>
                <a:uLnTx/>
                <a:uFillTx/>
                <a:ea typeface="+mn-ea"/>
                <a:cs typeface="+mn-cs"/>
              </a:rPr>
              <a:t>of reply</a:t>
            </a:r>
          </a:p>
        </p:txBody>
      </p:sp>
      <p:cxnSp>
        <p:nvCxnSpPr>
          <p:cNvPr id="12" name="Straight Connector 11">
            <a:extLst>
              <a:ext uri="{FF2B5EF4-FFF2-40B4-BE49-F238E27FC236}">
                <a16:creationId xmlns:a16="http://schemas.microsoft.com/office/drawing/2014/main" id="{ABCB04E0-1067-E322-D657-CE1FF641DE35}"/>
              </a:ext>
            </a:extLst>
          </p:cNvPr>
          <p:cNvCxnSpPr/>
          <p:nvPr/>
        </p:nvCxnSpPr>
        <p:spPr>
          <a:xfrm>
            <a:off x="8102223" y="4792026"/>
            <a:ext cx="0" cy="345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2B247F-04A2-F6F0-BB12-83D6EACA8A33}"/>
              </a:ext>
            </a:extLst>
          </p:cNvPr>
          <p:cNvSpPr txBox="1"/>
          <p:nvPr/>
        </p:nvSpPr>
        <p:spPr>
          <a:xfrm>
            <a:off x="9125302" y="4667658"/>
            <a:ext cx="1443166" cy="703704"/>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ea typeface="+mn-ea"/>
                <a:cs typeface="+mn-cs"/>
              </a:rPr>
              <a:t>ERC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ea typeface="+mn-ea"/>
                <a:cs typeface="+mn-cs"/>
              </a:rPr>
              <a:t>(via </a:t>
            </a:r>
            <a:r>
              <a:rPr lang="en-AU" sz="1200" dirty="0">
                <a:solidFill>
                  <a:srgbClr val="22272B"/>
                </a:solidFill>
              </a:rPr>
              <a:t>Assurance </a:t>
            </a:r>
            <a:r>
              <a:rPr kumimoji="0" lang="en-AU" sz="1200" b="0" i="0" u="none" strike="noStrike" kern="1200" cap="none" spc="0" normalizeH="0" baseline="0" noProof="0" dirty="0">
                <a:ln>
                  <a:noFill/>
                </a:ln>
                <a:solidFill>
                  <a:srgbClr val="22272B"/>
                </a:solidFill>
                <a:effectLst/>
                <a:uLnTx/>
                <a:uFillTx/>
                <a:ea typeface="+mn-ea"/>
                <a:cs typeface="+mn-cs"/>
              </a:rPr>
              <a:t>CABSUB)</a:t>
            </a:r>
          </a:p>
        </p:txBody>
      </p:sp>
      <p:sp>
        <p:nvSpPr>
          <p:cNvPr id="15" name="TextBox 14">
            <a:extLst>
              <a:ext uri="{FF2B5EF4-FFF2-40B4-BE49-F238E27FC236}">
                <a16:creationId xmlns:a16="http://schemas.microsoft.com/office/drawing/2014/main" id="{2DF17A70-D981-3FFB-CCC3-5AD89A883F10}"/>
              </a:ext>
            </a:extLst>
          </p:cNvPr>
          <p:cNvSpPr txBox="1"/>
          <p:nvPr/>
        </p:nvSpPr>
        <p:spPr>
          <a:xfrm>
            <a:off x="7476336" y="4157200"/>
            <a:ext cx="1251774" cy="428977"/>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rgbClr val="22272B"/>
                </a:solidFill>
                <a:effectLst/>
                <a:uLnTx/>
                <a:uFillTx/>
                <a:ea typeface="+mn-ea"/>
                <a:cs typeface="+mn-cs"/>
              </a:rPr>
              <a:t>Included </a:t>
            </a:r>
            <a:br>
              <a:rPr kumimoji="0" lang="en-AU" sz="1200" i="0" u="none" strike="noStrike" kern="1200" cap="none" spc="0" normalizeH="0" baseline="0" noProof="0" dirty="0">
                <a:ln>
                  <a:noFill/>
                </a:ln>
                <a:solidFill>
                  <a:srgbClr val="22272B"/>
                </a:solidFill>
                <a:effectLst/>
                <a:uLnTx/>
                <a:uFillTx/>
                <a:ea typeface="+mn-ea"/>
                <a:cs typeface="+mn-cs"/>
              </a:rPr>
            </a:br>
            <a:r>
              <a:rPr kumimoji="0" lang="en-AU" sz="1200" i="0" u="none" strike="noStrike" kern="1200" cap="none" spc="0" normalizeH="0" baseline="0" noProof="0" dirty="0">
                <a:ln>
                  <a:noFill/>
                </a:ln>
                <a:solidFill>
                  <a:srgbClr val="22272B"/>
                </a:solidFill>
                <a:effectLst/>
                <a:uLnTx/>
                <a:uFillTx/>
                <a:ea typeface="+mn-ea"/>
                <a:cs typeface="+mn-cs"/>
              </a:rPr>
              <a:t>in Cabinet </a:t>
            </a:r>
            <a:br>
              <a:rPr kumimoji="0" lang="en-AU" sz="1200" i="0" u="none" strike="noStrike" kern="1200" cap="none" spc="0" normalizeH="0" baseline="0" noProof="0" dirty="0">
                <a:ln>
                  <a:noFill/>
                </a:ln>
                <a:solidFill>
                  <a:srgbClr val="22272B"/>
                </a:solidFill>
                <a:effectLst/>
                <a:uLnTx/>
                <a:uFillTx/>
                <a:ea typeface="+mn-ea"/>
                <a:cs typeface="+mn-cs"/>
              </a:rPr>
            </a:br>
            <a:r>
              <a:rPr kumimoji="0" lang="en-AU" sz="1200" i="0" u="none" strike="noStrike" kern="1200" cap="none" spc="0" normalizeH="0" baseline="0" noProof="0" dirty="0">
                <a:ln>
                  <a:noFill/>
                </a:ln>
                <a:solidFill>
                  <a:srgbClr val="22272B"/>
                </a:solidFill>
                <a:effectLst/>
                <a:uLnTx/>
                <a:uFillTx/>
                <a:ea typeface="+mn-ea"/>
                <a:cs typeface="+mn-cs"/>
              </a:rPr>
              <a:t>papers</a:t>
            </a:r>
          </a:p>
        </p:txBody>
      </p:sp>
      <p:sp>
        <p:nvSpPr>
          <p:cNvPr id="23" name="TextBox 22">
            <a:extLst>
              <a:ext uri="{FF2B5EF4-FFF2-40B4-BE49-F238E27FC236}">
                <a16:creationId xmlns:a16="http://schemas.microsoft.com/office/drawing/2014/main" id="{AC79CC79-B25C-E0EC-D9A6-544D28089CD0}"/>
              </a:ext>
            </a:extLst>
          </p:cNvPr>
          <p:cNvSpPr txBox="1"/>
          <p:nvPr/>
        </p:nvSpPr>
        <p:spPr>
          <a:xfrm>
            <a:off x="633582" y="5240113"/>
            <a:ext cx="1377318" cy="553998"/>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ea typeface="+mn-ea"/>
                <a:cs typeface="+mn-cs"/>
              </a:rPr>
              <a:t>Same day as </a:t>
            </a:r>
            <a:r>
              <a:rPr lang="en-AU" sz="1200" dirty="0">
                <a:solidFill>
                  <a:srgbClr val="22272B"/>
                </a:solidFill>
              </a:rPr>
              <a:t>DARAG</a:t>
            </a:r>
            <a:r>
              <a:rPr kumimoji="0" lang="en-AU" sz="1200" b="0" i="0" u="none" strike="noStrike" kern="1200" cap="none" spc="0" normalizeH="0" baseline="0" noProof="0" dirty="0">
                <a:ln>
                  <a:noFill/>
                </a:ln>
                <a:solidFill>
                  <a:srgbClr val="22272B"/>
                </a:solidFill>
                <a:effectLst/>
                <a:uLnTx/>
                <a:uFillTx/>
                <a:ea typeface="+mn-ea"/>
                <a:cs typeface="+mn-cs"/>
              </a:rPr>
              <a:t> registration is due</a:t>
            </a:r>
          </a:p>
        </p:txBody>
      </p:sp>
      <p:sp>
        <p:nvSpPr>
          <p:cNvPr id="24" name="TextBox 23">
            <a:extLst>
              <a:ext uri="{FF2B5EF4-FFF2-40B4-BE49-F238E27FC236}">
                <a16:creationId xmlns:a16="http://schemas.microsoft.com/office/drawing/2014/main" id="{50FC64AB-05A7-AB86-8B58-62C795C1DDBF}"/>
              </a:ext>
            </a:extLst>
          </p:cNvPr>
          <p:cNvSpPr txBox="1"/>
          <p:nvPr/>
        </p:nvSpPr>
        <p:spPr>
          <a:xfrm>
            <a:off x="2927016" y="5240113"/>
            <a:ext cx="1310438" cy="476015"/>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ea typeface="+mn-ea"/>
                <a:cs typeface="+mn-cs"/>
              </a:rPr>
              <a:t>2nd  Wednesday of the month</a:t>
            </a:r>
          </a:p>
        </p:txBody>
      </p:sp>
      <p:sp>
        <p:nvSpPr>
          <p:cNvPr id="25" name="TextBox 24">
            <a:extLst>
              <a:ext uri="{FF2B5EF4-FFF2-40B4-BE49-F238E27FC236}">
                <a16:creationId xmlns:a16="http://schemas.microsoft.com/office/drawing/2014/main" id="{BB5DBE3D-3576-1DA1-13EB-03A2CD47315C}"/>
              </a:ext>
            </a:extLst>
          </p:cNvPr>
          <p:cNvSpPr txBox="1"/>
          <p:nvPr/>
        </p:nvSpPr>
        <p:spPr>
          <a:xfrm>
            <a:off x="5251821" y="5240113"/>
            <a:ext cx="1180815" cy="506919"/>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ea typeface="+mn-ea"/>
                <a:cs typeface="+mn-cs"/>
              </a:rPr>
              <a:t>3rd Wednesday of the month</a:t>
            </a:r>
          </a:p>
        </p:txBody>
      </p:sp>
      <p:sp>
        <p:nvSpPr>
          <p:cNvPr id="26" name="TextBox 25">
            <a:extLst>
              <a:ext uri="{FF2B5EF4-FFF2-40B4-BE49-F238E27FC236}">
                <a16:creationId xmlns:a16="http://schemas.microsoft.com/office/drawing/2014/main" id="{65B12564-0345-3F02-67D2-DF739EED3DD3}"/>
              </a:ext>
            </a:extLst>
          </p:cNvPr>
          <p:cNvSpPr txBox="1"/>
          <p:nvPr/>
        </p:nvSpPr>
        <p:spPr>
          <a:xfrm>
            <a:off x="7476336" y="5240113"/>
            <a:ext cx="1251774" cy="428977"/>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ea typeface="+mn-ea"/>
                <a:cs typeface="+mn-cs"/>
              </a:rPr>
              <a:t>Last week of the month</a:t>
            </a:r>
          </a:p>
        </p:txBody>
      </p:sp>
      <p:graphicFrame>
        <p:nvGraphicFramePr>
          <p:cNvPr id="28" name="Table 10">
            <a:extLst>
              <a:ext uri="{FF2B5EF4-FFF2-40B4-BE49-F238E27FC236}">
                <a16:creationId xmlns:a16="http://schemas.microsoft.com/office/drawing/2014/main" id="{1107DB2D-D17A-1A28-6A4F-D13EFC91BA9B}"/>
              </a:ext>
            </a:extLst>
          </p:cNvPr>
          <p:cNvGraphicFramePr>
            <a:graphicFrameLocks/>
          </p:cNvGraphicFramePr>
          <p:nvPr>
            <p:extLst>
              <p:ext uri="{D42A27DB-BD31-4B8C-83A1-F6EECF244321}">
                <p14:modId xmlns:p14="http://schemas.microsoft.com/office/powerpoint/2010/main" val="1920727610"/>
              </p:ext>
            </p:extLst>
          </p:nvPr>
        </p:nvGraphicFramePr>
        <p:xfrm>
          <a:off x="8079635" y="1777310"/>
          <a:ext cx="2593175" cy="1920240"/>
        </p:xfrm>
        <a:graphic>
          <a:graphicData uri="http://schemas.openxmlformats.org/drawingml/2006/table">
            <a:tbl>
              <a:tblPr firstRow="1" bandRow="1">
                <a:tableStyleId>{F2DE63D5-997A-4646-A377-4702673A728D}</a:tableStyleId>
              </a:tblPr>
              <a:tblGrid>
                <a:gridCol w="2593175">
                  <a:extLst>
                    <a:ext uri="{9D8B030D-6E8A-4147-A177-3AD203B41FA5}">
                      <a16:colId xmlns:a16="http://schemas.microsoft.com/office/drawing/2014/main" val="709488574"/>
                    </a:ext>
                  </a:extLst>
                </a:gridCol>
              </a:tblGrid>
              <a:tr h="175565">
                <a:tc>
                  <a:txBody>
                    <a:bodyPr/>
                    <a:lstStyle/>
                    <a:p>
                      <a:pPr algn="l"/>
                      <a:r>
                        <a:rPr lang="en-AU" sz="1200" b="1" i="0" dirty="0">
                          <a:solidFill>
                            <a:schemeClr val="tx1"/>
                          </a:solidFill>
                          <a:latin typeface="Public Sans SemiBold" pitchFamily="2" charset="77"/>
                        </a:rPr>
                        <a:t>Gate 0 Committee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987445232"/>
                  </a:ext>
                </a:extLst>
              </a:tr>
              <a:tr h="19426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200" b="0">
                          <a:latin typeface="+mn-lt"/>
                        </a:rPr>
                        <a:t>1 x Digital NSW (Assurance </a:t>
                      </a:r>
                      <a:r>
                        <a:rPr lang="en-AU" sz="1200" b="0" i="1">
                          <a:latin typeface="+mn-lt"/>
                        </a:rPr>
                        <a:t>Chair</a:t>
                      </a:r>
                      <a:r>
                        <a:rPr lang="en-AU" sz="1200" b="0">
                          <a:latin typeface="+mn-lt"/>
                        </a:rPr>
                        <a:t>)</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08422116"/>
                  </a:ext>
                </a:extLst>
              </a:tr>
              <a:tr h="175565">
                <a:tc>
                  <a:txBody>
                    <a:bodyPr/>
                    <a:lstStyle/>
                    <a:p>
                      <a:pPr lvl="0" algn="l"/>
                      <a:r>
                        <a:rPr lang="en-AU" sz="1200" b="0">
                          <a:latin typeface="+mn-lt"/>
                        </a:rPr>
                        <a:t>1 x Treasury</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10000"/>
                        <a:lumOff val="90000"/>
                      </a:schemeClr>
                    </a:solidFill>
                  </a:tcPr>
                </a:tc>
                <a:extLst>
                  <a:ext uri="{0D108BD9-81ED-4DB2-BD59-A6C34878D82A}">
                    <a16:rowId xmlns:a16="http://schemas.microsoft.com/office/drawing/2014/main" val="1272546221"/>
                  </a:ext>
                </a:extLst>
              </a:tr>
              <a:tr h="175565">
                <a:tc>
                  <a:txBody>
                    <a:bodyPr/>
                    <a:lstStyle/>
                    <a:p>
                      <a:pPr lvl="0" algn="l"/>
                      <a:r>
                        <a:rPr lang="en-AU" sz="1200" b="0">
                          <a:latin typeface="+mn-lt"/>
                        </a:rPr>
                        <a:t>1 x Cabinet Office</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10000"/>
                        <a:lumOff val="90000"/>
                      </a:schemeClr>
                    </a:solidFill>
                  </a:tcPr>
                </a:tc>
                <a:extLst>
                  <a:ext uri="{0D108BD9-81ED-4DB2-BD59-A6C34878D82A}">
                    <a16:rowId xmlns:a16="http://schemas.microsoft.com/office/drawing/2014/main" val="556785763"/>
                  </a:ext>
                </a:extLst>
              </a:tr>
              <a:tr h="175565">
                <a:tc>
                  <a:txBody>
                    <a:bodyPr/>
                    <a:lstStyle/>
                    <a:p>
                      <a:pPr lvl="0" algn="l"/>
                      <a:r>
                        <a:rPr lang="en-AU" sz="1200" b="0">
                          <a:latin typeface="+mn-lt"/>
                        </a:rPr>
                        <a:t>1 x Digital NSW (Strategy/EA)</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10000"/>
                        <a:lumOff val="90000"/>
                      </a:schemeClr>
                    </a:solidFill>
                  </a:tcPr>
                </a:tc>
                <a:extLst>
                  <a:ext uri="{0D108BD9-81ED-4DB2-BD59-A6C34878D82A}">
                    <a16:rowId xmlns:a16="http://schemas.microsoft.com/office/drawing/2014/main" val="791702563"/>
                  </a:ext>
                </a:extLst>
              </a:tr>
              <a:tr h="17556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200" b="0" dirty="0">
                          <a:latin typeface="+mn-lt"/>
                        </a:rPr>
                        <a:t>2 x Independent Expert Reviewer</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25000"/>
                        <a:lumOff val="75000"/>
                      </a:schemeClr>
                    </a:solidFill>
                  </a:tcPr>
                </a:tc>
                <a:extLst>
                  <a:ext uri="{0D108BD9-81ED-4DB2-BD59-A6C34878D82A}">
                    <a16:rowId xmlns:a16="http://schemas.microsoft.com/office/drawing/2014/main" val="156500258"/>
                  </a:ext>
                </a:extLst>
              </a:tr>
              <a:tr h="175565">
                <a:tc>
                  <a:txBody>
                    <a:bodyPr/>
                    <a:lstStyle/>
                    <a:p>
                      <a:pPr lvl="0" algn="l"/>
                      <a:r>
                        <a:rPr lang="en-AU" sz="1200" b="0" dirty="0">
                          <a:latin typeface="+mn-lt"/>
                        </a:rPr>
                        <a:t>1 x nomination from DARAG</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25000"/>
                        <a:lumOff val="75000"/>
                      </a:schemeClr>
                    </a:solidFill>
                  </a:tcPr>
                </a:tc>
                <a:extLst>
                  <a:ext uri="{0D108BD9-81ED-4DB2-BD59-A6C34878D82A}">
                    <a16:rowId xmlns:a16="http://schemas.microsoft.com/office/drawing/2014/main" val="2740682745"/>
                  </a:ext>
                </a:extLst>
              </a:tr>
            </a:tbl>
          </a:graphicData>
        </a:graphic>
      </p:graphicFrame>
    </p:spTree>
    <p:extLst>
      <p:ext uri="{BB962C8B-B14F-4D97-AF65-F5344CB8AC3E}">
        <p14:creationId xmlns:p14="http://schemas.microsoft.com/office/powerpoint/2010/main" val="134545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Overview and process</a:t>
            </a:r>
            <a:endParaRPr lang="en-AU" dirty="0">
              <a:solidFill>
                <a:schemeClr val="accent2"/>
              </a:solidFill>
            </a:endParaRP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A00637E3-30B0-D322-F784-9931244C4FE4}"/>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0 Review: Guideline and Workbook – </a:t>
            </a:r>
            <a:r>
              <a:rPr lang="en-AU" dirty="0">
                <a:solidFill>
                  <a:srgbClr val="22272B"/>
                </a:solidFill>
                <a:latin typeface="Public Sans Light"/>
              </a:rPr>
              <a:t>Go / No-Go</a:t>
            </a:r>
            <a:endParaRPr kumimoji="0" lang="en-AU" sz="10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0" name="Content Placeholder 2">
            <a:extLst>
              <a:ext uri="{FF2B5EF4-FFF2-40B4-BE49-F238E27FC236}">
                <a16:creationId xmlns:a16="http://schemas.microsoft.com/office/drawing/2014/main" id="{DD74F157-CA27-B74A-0B16-AC69064D40D4}"/>
              </a:ext>
            </a:extLst>
          </p:cNvPr>
          <p:cNvSpPr>
            <a:spLocks noGrp="1"/>
          </p:cNvSpPr>
          <p:nvPr>
            <p:ph idx="1"/>
          </p:nvPr>
        </p:nvSpPr>
        <p:spPr>
          <a:xfrm>
            <a:off x="359998" y="1800000"/>
            <a:ext cx="2871932" cy="4143600"/>
          </a:xfrm>
        </p:spPr>
        <p:txBody>
          <a:bodyPr numCol="1" spcCol="360000"/>
          <a:lstStyle/>
          <a:p>
            <a:pPr>
              <a:spcAft>
                <a:spcPts val="1000"/>
              </a:spcAft>
            </a:pPr>
            <a:r>
              <a:rPr lang="en-AU" sz="1700" b="1" dirty="0">
                <a:latin typeface="Public Sans SemiBold" pitchFamily="2" charset="77"/>
              </a:rPr>
              <a:t>Mandatory documents needed</a:t>
            </a:r>
          </a:p>
          <a:p>
            <a:pPr marL="285750" indent="-285750">
              <a:spcAft>
                <a:spcPts val="1000"/>
              </a:spcAft>
              <a:buFont typeface="Arial" panose="020B0604020202020204" pitchFamily="34" charset="0"/>
              <a:buChar char="•"/>
            </a:pPr>
            <a:r>
              <a:rPr lang="en-AU" sz="1700" dirty="0"/>
              <a:t>Registration Record of the project</a:t>
            </a:r>
          </a:p>
          <a:p>
            <a:pPr marL="285750" indent="-285750">
              <a:spcAft>
                <a:spcPts val="1000"/>
              </a:spcAft>
              <a:buFont typeface="Arial" panose="020B0604020202020204" pitchFamily="34" charset="0"/>
              <a:buChar char="•"/>
            </a:pPr>
            <a:r>
              <a:rPr lang="en-AU" sz="1700" dirty="0"/>
              <a:t>Completed Gate 0 Project Justification template or equivalent Delivery Agency document</a:t>
            </a:r>
          </a:p>
          <a:p>
            <a:pPr marL="285750" indent="-285750">
              <a:spcAft>
                <a:spcPts val="1000"/>
              </a:spcAft>
              <a:buFont typeface="Arial" panose="020B0604020202020204" pitchFamily="34" charset="0"/>
              <a:buChar char="•"/>
            </a:pPr>
            <a:r>
              <a:rPr lang="en-AU" sz="1700" dirty="0"/>
              <a:t>Relevant IT asset management framework or risk register and service planning document extract</a:t>
            </a:r>
          </a:p>
        </p:txBody>
      </p:sp>
      <p:pic>
        <p:nvPicPr>
          <p:cNvPr id="19" name="Picture 18" descr="A blue and white checklist&#10;&#10;Description automatically generated">
            <a:extLst>
              <a:ext uri="{FF2B5EF4-FFF2-40B4-BE49-F238E27FC236}">
                <a16:creationId xmlns:a16="http://schemas.microsoft.com/office/drawing/2014/main" id="{6E786B78-2430-6CDF-7593-B4BA3EE1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529" y="1744930"/>
            <a:ext cx="4986802" cy="4373506"/>
          </a:xfrm>
          <a:prstGeom prst="rect">
            <a:avLst/>
          </a:prstGeom>
        </p:spPr>
      </p:pic>
      <p:sp>
        <p:nvSpPr>
          <p:cNvPr id="21" name="Content Placeholder 2">
            <a:extLst>
              <a:ext uri="{FF2B5EF4-FFF2-40B4-BE49-F238E27FC236}">
                <a16:creationId xmlns:a16="http://schemas.microsoft.com/office/drawing/2014/main" id="{F6EC484B-5FD2-4C4F-D97E-5083D3072731}"/>
              </a:ext>
            </a:extLst>
          </p:cNvPr>
          <p:cNvSpPr txBox="1">
            <a:spLocks/>
          </p:cNvSpPr>
          <p:nvPr/>
        </p:nvSpPr>
        <p:spPr>
          <a:xfrm>
            <a:off x="3651763" y="1800000"/>
            <a:ext cx="2871932"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700" b="1" dirty="0">
                <a:latin typeface="Public Sans SemiBold" pitchFamily="2" charset="77"/>
              </a:rPr>
              <a:t>Optional documents</a:t>
            </a:r>
          </a:p>
          <a:p>
            <a:pPr marL="285750" indent="-285750">
              <a:spcAft>
                <a:spcPts val="1000"/>
              </a:spcAft>
              <a:buFont typeface="Arial" panose="020B0604020202020204" pitchFamily="34" charset="0"/>
              <a:buChar char="•"/>
            </a:pPr>
            <a:r>
              <a:rPr lang="en-AU" sz="1700" dirty="0"/>
              <a:t>Executive/Board level presentation on the project</a:t>
            </a:r>
          </a:p>
          <a:p>
            <a:pPr marL="285750" indent="-285750">
              <a:spcAft>
                <a:spcPts val="1000"/>
              </a:spcAft>
              <a:buFont typeface="Arial" panose="020B0604020202020204" pitchFamily="34" charset="0"/>
              <a:buChar char="•"/>
            </a:pPr>
            <a:r>
              <a:rPr lang="en-AU" sz="1700" dirty="0"/>
              <a:t>Feasibility studies</a:t>
            </a:r>
          </a:p>
          <a:p>
            <a:pPr marL="285750" indent="-285750">
              <a:spcAft>
                <a:spcPts val="1000"/>
              </a:spcAft>
              <a:buFont typeface="Arial" panose="020B0604020202020204" pitchFamily="34" charset="0"/>
              <a:buChar char="•"/>
            </a:pPr>
            <a:r>
              <a:rPr lang="en-AU" sz="1700" dirty="0"/>
              <a:t>Extracts from agency (Secretary/Chief Executive) approved plans and strategies</a:t>
            </a:r>
          </a:p>
          <a:p>
            <a:pPr marL="285750" indent="-285750">
              <a:spcAft>
                <a:spcPts val="1000"/>
              </a:spcAft>
              <a:buFont typeface="Arial" panose="020B0604020202020204" pitchFamily="34" charset="0"/>
              <a:buChar char="•"/>
            </a:pPr>
            <a:r>
              <a:rPr lang="en-AU" sz="1700" dirty="0"/>
              <a:t>Agency specific project initiation documentation</a:t>
            </a:r>
          </a:p>
        </p:txBody>
      </p:sp>
    </p:spTree>
    <p:extLst>
      <p:ext uri="{BB962C8B-B14F-4D97-AF65-F5344CB8AC3E}">
        <p14:creationId xmlns:p14="http://schemas.microsoft.com/office/powerpoint/2010/main" val="3276549767"/>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44" id="{A9442CE9-87F9-42A7-8C5D-8D58B0DCFE30}" vid="{6B20901F-88EC-4CAD-B521-410A93FBFB7F}"/>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44" id="{A9442CE9-87F9-42A7-8C5D-8D58B0DCFE30}" vid="{9CFA4899-32EA-4BE4-B0B6-ED3529DF1594}"/>
    </a:ext>
  </a:extLst>
</a:theme>
</file>

<file path=ppt/theme/theme3.xml><?xml version="1.0" encoding="utf-8"?>
<a:theme xmlns:a="http://schemas.openxmlformats.org/drawingml/2006/main" name="2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lcf76f155ced4ddcb4097134ff3c332f xmlns="57fd7c23-fc5e-4920-be90-f6e97d624632">
      <Terms xmlns="http://schemas.microsoft.com/office/infopath/2007/PartnerControls"/>
    </lcf76f155ced4ddcb4097134ff3c332f>
    <DateandTime xmlns="57fd7c23-fc5e-4920-be90-f6e97d624632" xsi:nil="true"/>
    <SharedWithUsers xmlns="6bd5966d-2212-4360-bcb8-6dbf6b2725a0">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4F4EC771AA214CB7E1A7CF4456426A" ma:contentTypeVersion="23" ma:contentTypeDescription="Create a new document." ma:contentTypeScope="" ma:versionID="ab11c8cd78ecc9005fc170728b3e51a8">
  <xsd:schema xmlns:xsd="http://www.w3.org/2001/XMLSchema" xmlns:xs="http://www.w3.org/2001/XMLSchema" xmlns:p="http://schemas.microsoft.com/office/2006/metadata/properties" xmlns:ns1="http://schemas.microsoft.com/sharepoint/v3" xmlns:ns2="57fd7c23-fc5e-4920-be90-f6e97d624632" xmlns:ns3="6bd5966d-2212-4360-bcb8-6dbf6b2725a0" xmlns:ns4="9f0ac7ce-5f57-4ea0-9af7-01d4f3f1ccae" targetNamespace="http://schemas.microsoft.com/office/2006/metadata/properties" ma:root="true" ma:fieldsID="061752f2e4ce512ef8de997fd80d3751" ns1:_="" ns2:_="" ns3:_="" ns4:_="">
    <xsd:import namespace="http://schemas.microsoft.com/sharepoint/v3"/>
    <xsd:import namespace="57fd7c23-fc5e-4920-be90-f6e97d624632"/>
    <xsd:import namespace="6bd5966d-2212-4360-bcb8-6dbf6b2725a0"/>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DateandTim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d7c23-fc5e-4920-be90-f6e97d624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DateandTime" ma:index="20" nillable="true" ma:displayName="Date and Time " ma:format="DateOnly"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d5966d-2212-4360-bcb8-6dbf6b2725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72bafe2-c278-4e80-b9cc-b971f55650bc}" ma:internalName="TaxCatchAll" ma:showField="CatchAllData" ma:web="6bd5966d-2212-4360-bcb8-6dbf6b272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85FD21-A505-45BD-8958-AB0224894CD5}">
  <ds:schemaRefs>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6bd5966d-2212-4360-bcb8-6dbf6b2725a0"/>
    <ds:schemaRef ds:uri="http://purl.org/dc/dcmitype/"/>
    <ds:schemaRef ds:uri="http://schemas.openxmlformats.org/package/2006/metadata/core-properties"/>
    <ds:schemaRef ds:uri="9f0ac7ce-5f57-4ea0-9af7-01d4f3f1ccae"/>
    <ds:schemaRef ds:uri="57fd7c23-fc5e-4920-be90-f6e97d624632"/>
    <ds:schemaRef ds:uri="http://www.w3.org/XML/1998/namespace"/>
    <ds:schemaRef ds:uri="http://purl.org/dc/terms/"/>
  </ds:schemaRefs>
</ds:datastoreItem>
</file>

<file path=customXml/itemProps2.xml><?xml version="1.0" encoding="utf-8"?>
<ds:datastoreItem xmlns:ds="http://schemas.openxmlformats.org/officeDocument/2006/customXml" ds:itemID="{6DDA90F9-4CDB-4747-9D17-40744B26E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d7c23-fc5e-4920-be90-f6e97d624632"/>
    <ds:schemaRef ds:uri="6bd5966d-2212-4360-bcb8-6dbf6b2725a0"/>
    <ds:schemaRef ds:uri="9f0ac7ce-5f57-4ea0-9af7-01d4f3f1c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8CA06-5FE2-4AF2-88EB-2B9E8B674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NSWG Corporate</Template>
  <TotalTime>2946</TotalTime>
  <Words>2139</Words>
  <Application>Microsoft Office PowerPoint</Application>
  <PresentationFormat>Widescreen</PresentationFormat>
  <Paragraphs>212</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Public Sans Light</vt:lpstr>
      <vt:lpstr>Public Sans</vt:lpstr>
      <vt:lpstr>Times New Roman</vt:lpstr>
      <vt:lpstr>Public Sans SemiBold</vt:lpstr>
      <vt:lpstr>Public Sans Medium</vt:lpstr>
      <vt:lpstr>Arial</vt:lpstr>
      <vt:lpstr>System Font Regular</vt:lpstr>
      <vt:lpstr>NSWG Corporate</vt:lpstr>
      <vt:lpstr>Placeholder</vt:lpstr>
      <vt:lpstr>2_NSWG Corporate</vt:lpstr>
      <vt:lpstr>Gate 0 Review: Guideline and Workbook Go / No-Go</vt:lpstr>
      <vt:lpstr>Note</vt:lpstr>
      <vt:lpstr>The Digital Assurance Framework</vt:lpstr>
      <vt:lpstr>Reviews under the DAF  and confidentiality</vt:lpstr>
      <vt:lpstr>Overall DAF – Introducing Gate 0  and Pre-Gateway Review</vt:lpstr>
      <vt:lpstr>Gateway Review purpose GATE 0: Go / No-Go</vt:lpstr>
      <vt:lpstr>Why do we do Gate 0?</vt:lpstr>
      <vt:lpstr>Governance and Gate 0 cycle</vt:lpstr>
      <vt:lpstr>Overview and process</vt:lpstr>
      <vt:lpstr>Areas of investigation</vt:lpstr>
      <vt:lpstr>Potential recommendations</vt:lpstr>
      <vt:lpstr>What is the Gate 0 Committee looking for?</vt:lpstr>
      <vt:lpstr>What is the Gate 0 Committee looking for?</vt:lpstr>
      <vt:lpstr>What is the Gate 0 Committee looking for?</vt:lpstr>
      <vt:lpstr>Reasons why projects not been approved to proceed</vt:lpstr>
      <vt:lpstr>Gate 0 Workbook to be tested in pilot</vt:lpstr>
      <vt:lpstr>Report template – Project Justification pilot version</vt:lpstr>
      <vt:lpstr>Pilots to be run to test new format of Gate 0 </vt:lpstr>
      <vt:lpstr>More information</vt:lpstr>
      <vt:lpstr>Appendix</vt:lpstr>
      <vt:lpstr>Pre-Gate Self-Assessment Tool</vt:lpstr>
      <vt:lpstr>Pre-Gateway Portfolio View (self-assessment)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Dalla Pozza</dc:creator>
  <cp:lastModifiedBy>Angelo Mendoza</cp:lastModifiedBy>
  <cp:revision>16</cp:revision>
  <dcterms:created xsi:type="dcterms:W3CDTF">2024-11-08T06:33:06Z</dcterms:created>
  <dcterms:modified xsi:type="dcterms:W3CDTF">2026-04-12T23:56:23Z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0x010100974F4EC771AA214CB7E1A7CF4456426A</vt:lpwstr>
  </property>
  <property fmtid="{D5CDD505-2E9C-101B-9397-08002B2CF9AE}" pid="3" name="MediaServiceImageTags">
    <vt:lpwstr/>
  </property>
  <property fmtid="{D5CDD505-2E9C-101B-9397-08002B2CF9AE}" pid="4" name="Order">
    <vt:r8>11600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