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Lst>
  <p:notesMasterIdLst>
    <p:notesMasterId r:id="rId30"/>
  </p:notesMasterIdLst>
  <p:handoutMasterIdLst>
    <p:handoutMasterId r:id="rId31"/>
  </p:handoutMasterIdLst>
  <p:sldIdLst>
    <p:sldId id="2147483352" r:id="rId7"/>
    <p:sldId id="2147483353" r:id="rId8"/>
    <p:sldId id="2147483375" r:id="rId9"/>
    <p:sldId id="2147483355" r:id="rId10"/>
    <p:sldId id="2147483356" r:id="rId11"/>
    <p:sldId id="2147483377" r:id="rId12"/>
    <p:sldId id="2147483378" r:id="rId13"/>
    <p:sldId id="2147483359" r:id="rId14"/>
    <p:sldId id="2147483379" r:id="rId15"/>
    <p:sldId id="2147483360" r:id="rId16"/>
    <p:sldId id="2147483386" r:id="rId17"/>
    <p:sldId id="2147483363" r:id="rId18"/>
    <p:sldId id="2147483381" r:id="rId19"/>
    <p:sldId id="2147483382" r:id="rId20"/>
    <p:sldId id="2147483383" r:id="rId21"/>
    <p:sldId id="2147483385" r:id="rId22"/>
    <p:sldId id="2147483384" r:id="rId23"/>
    <p:sldId id="2147483387" r:id="rId24"/>
    <p:sldId id="2147483389" r:id="rId25"/>
    <p:sldId id="2147483370" r:id="rId26"/>
    <p:sldId id="2147483372" r:id="rId27"/>
    <p:sldId id="2147483388" r:id="rId28"/>
    <p:sldId id="310" r:id="rId2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15ED8-95B3-4C1D-8AFB-3818CA2EA8E2}" v="3" dt="2026-04-13T00:48:03.55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5229" autoAdjust="0"/>
  </p:normalViewPr>
  <p:slideViewPr>
    <p:cSldViewPr snapToGrid="0">
      <p:cViewPr varScale="1">
        <p:scale>
          <a:sx n="124" d="100"/>
          <a:sy n="124" d="100"/>
        </p:scale>
        <p:origin x="102" y="618"/>
      </p:cViewPr>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modSld">
      <pc:chgData name="Angelo Mendoza" userId="1a9a34fa-6719-4fa6-9241-ab410ffa5fed" providerId="ADAL" clId="{EB5D9CE9-6A19-40E4-96D6-9025D0257299}" dt="2026-04-13T00:48:48.149" v="23" actId="20577"/>
      <pc:docMkLst>
        <pc:docMk/>
      </pc:docMkLst>
      <pc:sldChg chg="modSp mod">
        <pc:chgData name="Angelo Mendoza" userId="1a9a34fa-6719-4fa6-9241-ab410ffa5fed" providerId="ADAL" clId="{EB5D9CE9-6A19-40E4-96D6-9025D0257299}" dt="2026-04-13T00:47:44.445" v="11" actId="20577"/>
        <pc:sldMkLst>
          <pc:docMk/>
          <pc:sldMk cId="2442983793" sldId="2147483352"/>
        </pc:sldMkLst>
        <pc:spChg chg="mod">
          <ac:chgData name="Angelo Mendoza" userId="1a9a34fa-6719-4fa6-9241-ab410ffa5fed" providerId="ADAL" clId="{EB5D9CE9-6A19-40E4-96D6-9025D0257299}" dt="2026-04-13T00:47:40.833"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0:47:44.445"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0:48:09.402" v="17" actId="13926"/>
        <pc:sldMkLst>
          <pc:docMk/>
          <pc:sldMk cId="946043538" sldId="2147483353"/>
        </pc:sldMkLst>
        <pc:spChg chg="mod">
          <ac:chgData name="Angelo Mendoza" userId="1a9a34fa-6719-4fa6-9241-ab410ffa5fed" providerId="ADAL" clId="{EB5D9CE9-6A19-40E4-96D6-9025D0257299}" dt="2026-04-13T00:48:09.402" v="17" actId="13926"/>
          <ac:spMkLst>
            <pc:docMk/>
            <pc:sldMk cId="946043538" sldId="2147483353"/>
            <ac:spMk id="3" creationId="{1F1585D3-43B0-9EA3-980E-C946FF917A80}"/>
          </ac:spMkLst>
        </pc:spChg>
      </pc:sldChg>
      <pc:sldChg chg="modSp mod">
        <pc:chgData name="Angelo Mendoza" userId="1a9a34fa-6719-4fa6-9241-ab410ffa5fed" providerId="ADAL" clId="{EB5D9CE9-6A19-40E4-96D6-9025D0257299}" dt="2026-04-13T00:48:21.921" v="19" actId="20577"/>
        <pc:sldMkLst>
          <pc:docMk/>
          <pc:sldMk cId="2230913006" sldId="2147483377"/>
        </pc:sldMkLst>
        <pc:spChg chg="mod">
          <ac:chgData name="Angelo Mendoza" userId="1a9a34fa-6719-4fa6-9241-ab410ffa5fed" providerId="ADAL" clId="{EB5D9CE9-6A19-40E4-96D6-9025D0257299}" dt="2026-04-13T00:48:21.921" v="19"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0:48:33.563" v="21" actId="20577"/>
        <pc:sldMkLst>
          <pc:docMk/>
          <pc:sldMk cId="2600797400" sldId="2147483386"/>
        </pc:sldMkLst>
        <pc:spChg chg="mod">
          <ac:chgData name="Angelo Mendoza" userId="1a9a34fa-6719-4fa6-9241-ab410ffa5fed" providerId="ADAL" clId="{EB5D9CE9-6A19-40E4-96D6-9025D0257299}" dt="2026-04-13T00:48:33.563" v="21"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0:48:48.149" v="23" actId="20577"/>
        <pc:sldMkLst>
          <pc:docMk/>
          <pc:sldMk cId="439789731" sldId="2147483387"/>
        </pc:sldMkLst>
        <pc:spChg chg="mod">
          <ac:chgData name="Angelo Mendoza" userId="1a9a34fa-6719-4fa6-9241-ab410ffa5fed" providerId="ADAL" clId="{EB5D9CE9-6A19-40E4-96D6-9025D0257299}" dt="2026-04-13T00:48:48.149" v="23"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072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dirty="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igital.nsw.gov.au/policy/digital-assurance/resources-for-agencies-and-expert-reviewe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dirty="0"/>
              <a:t>Gate 3 Review: Guideline and Workbook</a:t>
            </a:r>
            <a:br>
              <a:rPr lang="en-AU" sz="3600" dirty="0"/>
            </a:br>
            <a:r>
              <a:rPr lang="en-AU" sz="2400" dirty="0">
                <a:solidFill>
                  <a:schemeClr val="accent3"/>
                </a:solidFill>
              </a:rPr>
              <a:t>Pre-execution</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outputs include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vert="horz" lIns="0" tIns="0" rIns="0" bIns="0" numCol="1" spcCol="360000" rtlCol="0" anchor="t">
            <a:noAutofit/>
          </a:bodyPr>
          <a:lstStyle/>
          <a:p>
            <a:pPr marL="342900" indent="-342900">
              <a:spcAft>
                <a:spcPts val="1000"/>
              </a:spcAft>
              <a:buFont typeface="Arial" panose="020B0604020202020204" pitchFamily="34" charset="0"/>
              <a:buChar char="•"/>
            </a:pPr>
            <a:r>
              <a:rPr lang="en-AU" sz="1700" dirty="0"/>
              <a:t>End-of-day Sponsor update</a:t>
            </a:r>
          </a:p>
          <a:p>
            <a:pPr marL="342900" indent="-342900">
              <a:spcAft>
                <a:spcPts val="1000"/>
              </a:spcAft>
              <a:buFont typeface="Arial" panose="020B0604020202020204" pitchFamily="34" charset="0"/>
              <a:buChar char="•"/>
            </a:pPr>
            <a:r>
              <a:rPr lang="en-AU" sz="1700" dirty="0"/>
              <a:t>Sponsor Debrief (coinciding with issue of Draft Report)</a:t>
            </a:r>
          </a:p>
          <a:p>
            <a:pPr marL="342900" indent="-342900">
              <a:spcAft>
                <a:spcPts val="1000"/>
              </a:spcAft>
              <a:buFont typeface="Arial" panose="020B0604020202020204" pitchFamily="34" charset="0"/>
              <a:buChar char="•"/>
            </a:pPr>
            <a:r>
              <a:rPr lang="en-AU" sz="1700" dirty="0"/>
              <a:t>The Final Report covering:</a:t>
            </a:r>
          </a:p>
          <a:p>
            <a:pPr marL="702310" lvl="4" indent="-342900">
              <a:spcAft>
                <a:spcPts val="1000"/>
              </a:spcAft>
              <a:buFont typeface="System Font Regular"/>
              <a:buChar char="–"/>
            </a:pPr>
            <a:r>
              <a:rPr lang="en-AU" sz="1500"/>
              <a:t>Review Team’s delivery confidence assessment rating </a:t>
            </a:r>
            <a:br>
              <a:rPr lang="en-AU" sz="1500" dirty="0"/>
            </a:br>
            <a:r>
              <a:rPr lang="en-AU" sz="1500"/>
              <a:t>i.e. High / Medium-High / Medium / Medium-Low / Low</a:t>
            </a:r>
          </a:p>
          <a:p>
            <a:pPr marL="702900" lvl="4" indent="-342900">
              <a:spcAft>
                <a:spcPts val="1000"/>
              </a:spcAft>
              <a:buFont typeface="System Font Regular"/>
              <a:buChar char="–"/>
            </a:pPr>
            <a:r>
              <a:rPr lang="en-AU" sz="1500" dirty="0"/>
              <a:t>Detailed Recommendation explanation and classification </a:t>
            </a:r>
            <a:br>
              <a:rPr lang="en-AU" sz="1500" dirty="0"/>
            </a:br>
            <a:r>
              <a:rPr lang="en-AU" sz="1500" dirty="0"/>
              <a:t>i.e. Critical / Essential / Recommended</a:t>
            </a:r>
          </a:p>
          <a:p>
            <a:pPr marL="702900" lvl="4" indent="-342900">
              <a:spcAft>
                <a:spcPts val="1000"/>
              </a:spcAft>
              <a:buFont typeface="System Font Regular"/>
              <a:buChar char="–"/>
            </a:pPr>
            <a:r>
              <a:rPr lang="en-AU" sz="1500" dirty="0"/>
              <a:t>Sponsor’s acknowledgement &amp; comments</a:t>
            </a:r>
          </a:p>
          <a:p>
            <a:pPr marL="702900" lvl="4" indent="-342900">
              <a:spcAft>
                <a:spcPts val="1000"/>
              </a:spcAft>
              <a:buFont typeface="System Font Regular"/>
              <a:buChar char="–"/>
            </a:pPr>
            <a:r>
              <a:rPr lang="en-AU" sz="1500" dirty="0"/>
              <a:t>Agency’s Recommendation responses / close out plan</a:t>
            </a:r>
          </a:p>
          <a:p>
            <a:pPr marL="702900" lvl="4" indent="-342900">
              <a:spcAft>
                <a:spcPts val="1000"/>
              </a:spcAft>
              <a:buFont typeface="System Font Regular"/>
              <a:buChar char="–"/>
            </a:pPr>
            <a:r>
              <a:rPr lang="en-AU" sz="1500" dirty="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4" name="Slide Number Placeholder 4">
            <a:extLst>
              <a:ext uri="{FF2B5EF4-FFF2-40B4-BE49-F238E27FC236}">
                <a16:creationId xmlns:a16="http://schemas.microsoft.com/office/drawing/2014/main" id="{259DFB7D-FA16-242D-500A-735E44363402}"/>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16107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Conducting a Gate 3 Gateway Review</a:t>
            </a:r>
          </a:p>
        </p:txBody>
      </p:sp>
    </p:spTree>
    <p:extLst>
      <p:ext uri="{BB962C8B-B14F-4D97-AF65-F5344CB8AC3E}">
        <p14:creationId xmlns:p14="http://schemas.microsoft.com/office/powerpoint/2010/main" val="260079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073109327"/>
              </p:ext>
            </p:extLst>
          </p:nvPr>
        </p:nvGraphicFramePr>
        <p:xfrm>
          <a:off x="359997" y="1799997"/>
          <a:ext cx="10584000" cy="38795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dirty="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Prior to the Gate 3 review a Gate 1 and or 2 should have been completed and all critical issues resolved.</a:t>
                      </a:r>
                    </a:p>
                    <a:p>
                      <a:pPr>
                        <a:spcAft>
                          <a:spcPts val="400"/>
                        </a:spcAft>
                      </a:pPr>
                      <a:r>
                        <a:rPr lang="en-AU" sz="1500" dirty="0"/>
                        <a:t>6 weeks prior to the Gateway commencement date, the Accountable Agency checks readiness of the project for the Gate 3 Review and contacts the Gateway Coordination Agency (GCA). </a:t>
                      </a:r>
                    </a:p>
                    <a:p>
                      <a:pPr>
                        <a:spcAft>
                          <a:spcPts val="400"/>
                        </a:spcAft>
                      </a:pPr>
                      <a:r>
                        <a:rPr lang="en-AU" sz="1500" dirty="0"/>
                        <a:t>(Note the DCS Assurance team will also monitor the likely timeframe through the regular assurance catch ups each month.)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6 Weeks </a:t>
                      </a:r>
                      <a:br>
                        <a:rPr lang="en-AU" sz="1500" dirty="0"/>
                      </a:br>
                      <a:r>
                        <a:rPr lang="en-AU" sz="1500" dirty="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dirty="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(Digital Assurance) and Accountable Agency confirm the Review Dates.</a:t>
                      </a:r>
                    </a:p>
                    <a:p>
                      <a:pPr>
                        <a:spcAft>
                          <a:spcPts val="400"/>
                        </a:spcAft>
                      </a:pPr>
                      <a:r>
                        <a:rPr lang="en-AU" sz="1500" dirty="0"/>
                        <a:t>(Dates must consider key stakeholder availability including the Sponsor)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dirty="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 </a:t>
                      </a:r>
                    </a:p>
                    <a:p>
                      <a:pPr>
                        <a:spcAft>
                          <a:spcPts val="400"/>
                        </a:spcAft>
                      </a:pPr>
                      <a:r>
                        <a:rPr lang="en-AU" sz="1500" dirty="0"/>
                        <a:t>(As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21" y="3218416"/>
            <a:ext cx="488111" cy="488111"/>
          </a:xfrm>
          <a:prstGeom prst="rect">
            <a:avLst/>
          </a:prstGeom>
        </p:spPr>
      </p:pic>
      <p:sp>
        <p:nvSpPr>
          <p:cNvPr id="4" name="Slide Number Placeholder 4">
            <a:extLst>
              <a:ext uri="{FF2B5EF4-FFF2-40B4-BE49-F238E27FC236}">
                <a16:creationId xmlns:a16="http://schemas.microsoft.com/office/drawing/2014/main" id="{34888786-04DF-4A5E-F490-CC7DB663A2F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58006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894054881"/>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conducts a briefing with the Accountable Agency to gain a common understanding of the project’s status, identify any supporting documentation required and provide guidance on how to complete the Gate 3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r>
                        <a:rPr lang="en-AU" sz="1500" dirty="0"/>
                        <a:t>1 Month prior</a:t>
                      </a:r>
                    </a:p>
                    <a:p>
                      <a:pPr algn="ctr">
                        <a:spcAft>
                          <a:spcPts val="400"/>
                        </a:spcAft>
                      </a:pPr>
                      <a:r>
                        <a:rPr lang="en-AU" sz="1500" dirty="0"/>
                        <a:t>Preparation  / Planning</a:t>
                      </a:r>
                    </a:p>
                    <a:p>
                      <a:pPr algn="ctr">
                        <a:spcAft>
                          <a:spcPts val="400"/>
                        </a:spcAft>
                      </a:pPr>
                      <a:r>
                        <a:rPr lang="en-AU" sz="1500" dirty="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complete the Gate 3 readiness checklist template with input from key Agency stakeholders. </a:t>
                      </a:r>
                    </a:p>
                    <a:p>
                      <a:pPr>
                        <a:spcAft>
                          <a:spcPts val="400"/>
                        </a:spcAft>
                      </a:pPr>
                      <a:r>
                        <a:rPr lang="en-AU" sz="1500" dirty="0"/>
                        <a:t>A draft Terms of Reference (</a:t>
                      </a:r>
                      <a:r>
                        <a:rPr lang="en-AU" sz="1500" dirty="0" err="1"/>
                        <a:t>ToR</a:t>
                      </a:r>
                      <a:r>
                        <a:rPr lang="en-AU" sz="1500" dirty="0"/>
                        <a:t>) is also completed at this time by the GCA Review Manager (Digital Assurance), this is shared with the Agency to refine.</a:t>
                      </a:r>
                    </a:p>
                    <a:p>
                      <a:pPr>
                        <a:spcAft>
                          <a:spcPts val="400"/>
                        </a:spcAft>
                      </a:pPr>
                      <a:r>
                        <a:rPr lang="en-AU" sz="1500" dirty="0"/>
                        <a:t>The project sponsor to agree/sign off.</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87527"/>
            <a:ext cx="390339" cy="390339"/>
          </a:xfrm>
          <a:prstGeom prst="rect">
            <a:avLst/>
          </a:prstGeom>
        </p:spPr>
      </p:pic>
      <p:sp>
        <p:nvSpPr>
          <p:cNvPr id="4" name="Slide Number Placeholder 4">
            <a:extLst>
              <a:ext uri="{FF2B5EF4-FFF2-40B4-BE49-F238E27FC236}">
                <a16:creationId xmlns:a16="http://schemas.microsoft.com/office/drawing/2014/main" id="{F7CA366C-1CF3-1AA3-AEC7-0CF2736742D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253052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985749695"/>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provide the Reviewer Team with the readiness checklist and provide supporting documentation to the allocated secure shared drive location.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dirty="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Pre-Planning</a:t>
                      </a:r>
                    </a:p>
                    <a:p>
                      <a:pPr>
                        <a:spcAft>
                          <a:spcPts val="400"/>
                        </a:spcAft>
                      </a:pPr>
                      <a:r>
                        <a:rPr lang="en-AU" sz="1500" dirty="0"/>
                        <a:t>GCA Review Manager meets with the Independent Review Team to jointly review the Terms of Reference for the Gate 3 and if additional documentation is considered then the request can be made for this as well the key interviewees.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dirty="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Planning formal Kick off</a:t>
                      </a:r>
                    </a:p>
                    <a:p>
                      <a:pPr>
                        <a:spcAft>
                          <a:spcPts val="400"/>
                        </a:spcAft>
                      </a:pPr>
                      <a:r>
                        <a:rPr lang="en-AU" sz="1500" dirty="0"/>
                        <a:t>This starts with the kick-off meeting where the sponsor and delegates outline the project to be assessed and any key background needed to provide context.</a:t>
                      </a:r>
                    </a:p>
                    <a:p>
                      <a:pPr>
                        <a:spcAft>
                          <a:spcPts val="400"/>
                        </a:spcAft>
                      </a:pPr>
                      <a:r>
                        <a:rPr lang="en-AU" sz="1500" dirty="0"/>
                        <a:t>High level run through of the Gateway process, roles and responsibilities.</a:t>
                      </a:r>
                    </a:p>
                    <a:p>
                      <a:pPr>
                        <a:spcAft>
                          <a:spcPts val="400"/>
                        </a:spcAft>
                      </a:pPr>
                      <a:r>
                        <a:rPr lang="en-AU" sz="1500" dirty="0"/>
                        <a:t>Documentation requirements are confirmed, and interview are scheduled and confirmed.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
        <p:nvSpPr>
          <p:cNvPr id="5" name="Slide Number Placeholder 4">
            <a:extLst>
              <a:ext uri="{FF2B5EF4-FFF2-40B4-BE49-F238E27FC236}">
                <a16:creationId xmlns:a16="http://schemas.microsoft.com/office/drawing/2014/main" id="{3F882CAE-7DAD-9E76-EB9D-3FE00D4A3A9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41245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500119132"/>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Review Week</a:t>
                      </a:r>
                    </a:p>
                    <a:p>
                      <a:pPr>
                        <a:spcAft>
                          <a:spcPts val="400"/>
                        </a:spcAft>
                      </a:pPr>
                      <a:r>
                        <a:rPr lang="en-AU" sz="1500" b="1" i="0" dirty="0">
                          <a:latin typeface="Public Sans SemiBold" pitchFamily="2" charset="77"/>
                        </a:rPr>
                        <a:t>Entry criteria </a:t>
                      </a:r>
                    </a:p>
                    <a:p>
                      <a:pPr marL="285750" indent="-285750">
                        <a:spcAft>
                          <a:spcPts val="400"/>
                        </a:spcAft>
                        <a:buFont typeface="Arial" panose="020B0604020202020204" pitchFamily="34" charset="0"/>
                        <a:buChar char="•"/>
                      </a:pPr>
                      <a:r>
                        <a:rPr lang="en-AU" sz="1500" dirty="0"/>
                        <a:t>TOR Approved, </a:t>
                      </a:r>
                    </a:p>
                    <a:p>
                      <a:pPr marL="285750" indent="-285750">
                        <a:spcAft>
                          <a:spcPts val="400"/>
                        </a:spcAft>
                        <a:buFont typeface="Arial" panose="020B0604020202020204" pitchFamily="34" charset="0"/>
                        <a:buChar char="•"/>
                      </a:pPr>
                      <a:r>
                        <a:rPr lang="en-AU" sz="1500" dirty="0"/>
                        <a:t>All documentation is loaded and available to the team, </a:t>
                      </a:r>
                    </a:p>
                    <a:p>
                      <a:pPr marL="285750" indent="-285750">
                        <a:spcAft>
                          <a:spcPts val="400"/>
                        </a:spcAft>
                        <a:buFont typeface="Arial" panose="020B0604020202020204" pitchFamily="34" charset="0"/>
                        <a:buChar char="•"/>
                      </a:pPr>
                      <a:r>
                        <a:rPr lang="en-AU" sz="1500" dirty="0"/>
                        <a:t>All interviews are scheduled and confirmed, MS Teams Channel for Review teams set up and tested.</a:t>
                      </a:r>
                    </a:p>
                    <a:p>
                      <a:pPr marL="0" indent="0">
                        <a:spcAft>
                          <a:spcPts val="400"/>
                        </a:spcAft>
                        <a:buFont typeface="Arial" panose="020B0604020202020204" pitchFamily="34" charset="0"/>
                        <a:buNone/>
                      </a:pPr>
                      <a:r>
                        <a:rPr lang="en-AU" sz="1500" dirty="0"/>
                        <a:t>Interview week commences and the scheduled interviews are undertaken by the Gateways reviewers. </a:t>
                      </a:r>
                    </a:p>
                    <a:p>
                      <a:pPr marL="0" indent="0">
                        <a:spcAft>
                          <a:spcPts val="400"/>
                        </a:spcAft>
                        <a:buFont typeface="Arial" panose="020B0604020202020204" pitchFamily="34" charset="0"/>
                        <a:buNone/>
                      </a:pPr>
                      <a:r>
                        <a:rPr lang="en-AU" sz="1500" dirty="0"/>
                        <a:t>Up to 18 interviews could be held over this time with the Independent Review team</a:t>
                      </a:r>
                    </a:p>
                    <a:p>
                      <a:pPr marL="0" indent="0">
                        <a:spcAft>
                          <a:spcPts val="400"/>
                        </a:spcAft>
                        <a:buFont typeface="Arial" panose="020B0604020202020204" pitchFamily="34" charset="0"/>
                        <a:buNone/>
                      </a:pPr>
                      <a:r>
                        <a:rPr lang="en-AU" sz="1500" dirty="0"/>
                        <a:t>The Review team complete the interviews and maintain feedback to the sponsor daily or as deemed appropriate.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dirty="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9142"/>
            <a:ext cx="390339" cy="390339"/>
          </a:xfrm>
          <a:prstGeom prst="rect">
            <a:avLst/>
          </a:prstGeom>
        </p:spPr>
      </p:pic>
      <p:sp>
        <p:nvSpPr>
          <p:cNvPr id="5" name="Slide Number Placeholder 4">
            <a:extLst>
              <a:ext uri="{FF2B5EF4-FFF2-40B4-BE49-F238E27FC236}">
                <a16:creationId xmlns:a16="http://schemas.microsoft.com/office/drawing/2014/main" id="{C51CBA21-AC1D-E75A-36FF-19C88C0504D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312334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599710841"/>
              </p:ext>
            </p:extLst>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draft findings are prepared using the Gate 3 reporting Template. Noting the Scope items need to all be addressed including core areas of focus.  </a:t>
                      </a:r>
                    </a:p>
                    <a:p>
                      <a:pPr>
                        <a:spcAft>
                          <a:spcPts val="400"/>
                        </a:spcAft>
                      </a:pPr>
                      <a:r>
                        <a:rPr lang="en-AU" sz="1500" dirty="0"/>
                        <a:t>The draft report is shared with Digital Assurance for initial QA </a:t>
                      </a:r>
                    </a:p>
                    <a:p>
                      <a:pPr>
                        <a:spcAft>
                          <a:spcPts val="400"/>
                        </a:spcAft>
                      </a:pPr>
                      <a:r>
                        <a:rPr lang="en-AU" sz="1500" dirty="0"/>
                        <a:t>Sponsors debrief is undertaken to outline the findings – this is a confidential meeting directly with sponsor.</a:t>
                      </a:r>
                    </a:p>
                    <a:p>
                      <a:pPr>
                        <a:spcAft>
                          <a:spcPts val="400"/>
                        </a:spcAft>
                      </a:pPr>
                      <a:r>
                        <a:rPr lang="en-AU" sz="1500" dirty="0"/>
                        <a:t>Report circulated to the Agency for fact check post Sponsor Debrief.</a:t>
                      </a:r>
                    </a:p>
                    <a:p>
                      <a:pPr>
                        <a:spcAft>
                          <a:spcPts val="400"/>
                        </a:spcAft>
                      </a:pPr>
                      <a:r>
                        <a:rPr lang="en-AU" sz="1500" dirty="0"/>
                        <a:t>Attention is to be given to Cyber, Privacy and now AI impact on the plan.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dirty="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Post Review survey sent out to Accountable Agency, Reviewer Team and GCA Review Manager.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
        <p:nvSpPr>
          <p:cNvPr id="4" name="Slide Number Placeholder 4">
            <a:extLst>
              <a:ext uri="{FF2B5EF4-FFF2-40B4-BE49-F238E27FC236}">
                <a16:creationId xmlns:a16="http://schemas.microsoft.com/office/drawing/2014/main" id="{DD1A952D-CAB3-443B-30E1-B0329E2FF56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111283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3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7593741"/>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Close-out Plan issued and managed by DCS ICT Digital Investment and Assurance (IDIA) Unit.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endParaRPr lang="en-AU" sz="1500" dirty="0"/>
                    </a:p>
                    <a:p>
                      <a:pPr algn="ctr">
                        <a:spcAft>
                          <a:spcPts val="400"/>
                        </a:spcAft>
                      </a:pPr>
                      <a:r>
                        <a:rPr lang="en-AU" sz="1500" dirty="0"/>
                        <a:t>Post Review</a:t>
                      </a:r>
                    </a:p>
                    <a:p>
                      <a:pPr algn="ctr">
                        <a:spcAft>
                          <a:spcPts val="400"/>
                        </a:spcAft>
                      </a:pPr>
                      <a:r>
                        <a:rPr lang="en-AU" sz="1500" dirty="0"/>
                        <a:t>Within 4 weeks of report issue</a:t>
                      </a:r>
                    </a:p>
                    <a:p>
                      <a:pPr algn="ctr">
                        <a:spcAft>
                          <a:spcPts val="400"/>
                        </a:spcAft>
                      </a:pPr>
                      <a:r>
                        <a:rPr lang="en-AU" sz="1500" dirty="0"/>
                        <a:t>Post Review Activities</a:t>
                      </a:r>
                    </a:p>
                    <a:p>
                      <a:pPr algn="ctr">
                        <a:spcAft>
                          <a:spcPts val="400"/>
                        </a:spcAft>
                      </a:pPr>
                      <a:endParaRPr lang="en-AU" sz="1500" dirty="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Post Review Activities</a:t>
                      </a:r>
                    </a:p>
                    <a:p>
                      <a:pPr>
                        <a:spcAft>
                          <a:spcPts val="400"/>
                        </a:spcAft>
                      </a:pPr>
                      <a:r>
                        <a:rPr lang="en-AU" sz="1500" dirty="0"/>
                        <a:t>Record Critical and Essential issues for ongoing assurance follow up – note the Agency will need to provide adequate evidence of item closure.</a:t>
                      </a:r>
                    </a:p>
                    <a:p>
                      <a:pPr>
                        <a:spcAft>
                          <a:spcPts val="400"/>
                        </a:spcAft>
                      </a:pPr>
                      <a:r>
                        <a:rPr lang="en-AU" sz="1500" dirty="0"/>
                        <a:t>Critical rated items need to be closed before the clearance letter can be issued.</a:t>
                      </a:r>
                    </a:p>
                    <a:p>
                      <a:pPr>
                        <a:spcAft>
                          <a:spcPts val="400"/>
                        </a:spcAft>
                      </a:pPr>
                      <a:r>
                        <a:rPr lang="en-AU" sz="1500" dirty="0"/>
                        <a:t>This clearance can impact approval of funding.</a:t>
                      </a:r>
                    </a:p>
                    <a:p>
                      <a:pPr>
                        <a:spcAft>
                          <a:spcPts val="400"/>
                        </a:spcAft>
                      </a:pPr>
                      <a:r>
                        <a:rPr lang="en-AU" sz="1500" dirty="0"/>
                        <a:t>Charge back to be completed and reviewer invoice payment completed.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
        <p:nvSpPr>
          <p:cNvPr id="4" name="Slide Number Placeholder 4">
            <a:extLst>
              <a:ext uri="{FF2B5EF4-FFF2-40B4-BE49-F238E27FC236}">
                <a16:creationId xmlns:a16="http://schemas.microsoft.com/office/drawing/2014/main" id="{920F1E64-665A-A240-A5A4-27F75A81A2B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289355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Review </a:t>
            </a:r>
            <a:br>
              <a:rPr lang="en-AU" sz="4000" dirty="0">
                <a:solidFill>
                  <a:schemeClr val="bg1"/>
                </a:solidFill>
              </a:rPr>
            </a:br>
            <a:r>
              <a:rPr lang="en-AU" sz="4000" dirty="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102195889"/>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dirty="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Review Reports are primarily for the consideration and noting of the NSW Cabinet to assist them in making key decisions about the project or to take action as required. </a:t>
                      </a:r>
                    </a:p>
                    <a:p>
                      <a:pPr marL="285750" indent="-285750">
                        <a:spcAft>
                          <a:spcPts val="400"/>
                        </a:spcAft>
                        <a:buFont typeface="Arial" panose="020B0604020202020204" pitchFamily="34" charset="0"/>
                        <a:buChar char="•"/>
                      </a:pPr>
                      <a:r>
                        <a:rPr lang="en-AU" sz="1400" dirty="0"/>
                        <a:t>All Review Reports are marked “OFFICIAL: Sensitive - NSW Cabinet” and are submitted to Cabinet. </a:t>
                      </a:r>
                    </a:p>
                    <a:p>
                      <a:pPr marL="285750" indent="-285750">
                        <a:spcAft>
                          <a:spcPts val="400"/>
                        </a:spcAft>
                        <a:buFont typeface="Arial" panose="020B0604020202020204" pitchFamily="34" charset="0"/>
                        <a:buChar char="•"/>
                      </a:pPr>
                      <a:r>
                        <a:rPr lang="en-AU" sz="1400" dirty="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dirty="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dirty="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Reviewer Team must not distribute copies of any versions of Review Reports directly to agencies, project teams or any other party. </a:t>
                      </a:r>
                    </a:p>
                    <a:p>
                      <a:pPr marL="285750" indent="-285750">
                        <a:spcAft>
                          <a:spcPts val="400"/>
                        </a:spcAft>
                        <a:buFont typeface="Arial" panose="020B0604020202020204" pitchFamily="34" charset="0"/>
                        <a:buChar char="•"/>
                      </a:pPr>
                      <a:r>
                        <a:rPr lang="en-AU" sz="1400" dirty="0"/>
                        <a:t>The Reviewer Team sends the final draft of the Review Report to the GCA for review and distribution. </a:t>
                      </a:r>
                    </a:p>
                    <a:p>
                      <a:pPr marL="285750" indent="-285750">
                        <a:spcAft>
                          <a:spcPts val="400"/>
                        </a:spcAft>
                        <a:buFont typeface="Arial" panose="020B0604020202020204" pitchFamily="34" charset="0"/>
                        <a:buChar char="•"/>
                      </a:pPr>
                      <a:r>
                        <a:rPr lang="en-AU" sz="1400" dirty="0"/>
                        <a:t>There is no ‘informal’ element to a Gateway Review or the Review Report, and action will be taken if a Review Report is distributed without permission of the GCA. </a:t>
                      </a:r>
                    </a:p>
                    <a:p>
                      <a:pPr marL="285750" indent="-285750">
                        <a:spcAft>
                          <a:spcPts val="400"/>
                        </a:spcAft>
                        <a:buFont typeface="Arial" panose="020B0604020202020204" pitchFamily="34" charset="0"/>
                        <a:buChar char="•"/>
                      </a:pPr>
                      <a:r>
                        <a:rPr lang="en-AU" sz="1400" dirty="0"/>
                        <a:t>The Reviewer Team may not keep any copies of any version of the Review Report, or supporting documents, following submission to the GCA.</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
        <p:nvSpPr>
          <p:cNvPr id="5" name="Slide Number Placeholder 4">
            <a:extLst>
              <a:ext uri="{FF2B5EF4-FFF2-40B4-BE49-F238E27FC236}">
                <a16:creationId xmlns:a16="http://schemas.microsoft.com/office/drawing/2014/main" id="{B46AD723-FD31-4CA0-1D28-EE15B21EFD7D}"/>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7560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dirty="0"/>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dirty="0"/>
              <a:t>We are providing users with 3 main documents listed below to supplement the presentation, and it should be used by all parties during the review to ensure consistent and high-quality results throughout the process.</a:t>
            </a:r>
          </a:p>
          <a:p>
            <a:pPr>
              <a:spcAft>
                <a:spcPts val="1000"/>
              </a:spcAft>
            </a:pPr>
            <a:endParaRPr lang="en-AU" sz="1700" dirty="0"/>
          </a:p>
          <a:p>
            <a:pPr marL="342900" indent="-342900">
              <a:spcAft>
                <a:spcPts val="1000"/>
              </a:spcAft>
              <a:buFont typeface="+mj-lt"/>
              <a:buAutoNum type="arabicPeriod"/>
            </a:pPr>
            <a:r>
              <a:rPr lang="en-AU" sz="1700" dirty="0"/>
              <a:t>Guideline – Workbook</a:t>
            </a:r>
          </a:p>
          <a:p>
            <a:pPr marL="342900" indent="-342900">
              <a:spcAft>
                <a:spcPts val="1000"/>
              </a:spcAft>
              <a:buFont typeface="+mj-lt"/>
              <a:buAutoNum type="arabicPeriod"/>
            </a:pPr>
            <a:r>
              <a:rPr lang="en-AU" sz="1700" dirty="0"/>
              <a:t>Term of Reference (TOR)</a:t>
            </a:r>
          </a:p>
          <a:p>
            <a:pPr marL="342900" indent="-342900">
              <a:spcAft>
                <a:spcPts val="1000"/>
              </a:spcAft>
              <a:buFont typeface="+mj-lt"/>
              <a:buAutoNum type="arabicPeriod"/>
            </a:pPr>
            <a:r>
              <a:rPr lang="en-AU" sz="1700" dirty="0"/>
              <a:t>Report Template</a:t>
            </a:r>
          </a:p>
          <a:p>
            <a:pPr>
              <a:spcAft>
                <a:spcPts val="1000"/>
              </a:spcAft>
            </a:pPr>
            <a:endParaRPr lang="en-AU" sz="1700" dirty="0">
              <a:highlight>
                <a:srgbClr val="FFFF00"/>
              </a:highlight>
            </a:endParaRPr>
          </a:p>
          <a:p>
            <a:pPr>
              <a:spcAft>
                <a:spcPts val="1000"/>
              </a:spcAft>
            </a:pPr>
            <a:r>
              <a:rPr lang="en-AU" sz="1700" dirty="0">
                <a:hlinkClick r:id="rId2"/>
              </a:rPr>
              <a:t>https://www.digital.nsw.gov.au/policy/digital-assurance/resources-for-agencies-and-expert-reviewers</a:t>
            </a:r>
            <a:r>
              <a:rPr lang="en-AU" sz="1700" dirty="0"/>
              <a:t> </a:t>
            </a: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4" name="Slide Number Placeholder 4">
            <a:extLst>
              <a:ext uri="{FF2B5EF4-FFF2-40B4-BE49-F238E27FC236}">
                <a16:creationId xmlns:a16="http://schemas.microsoft.com/office/drawing/2014/main" id="{26AFFD3E-807C-D68F-ADED-80BBA8B7743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9460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98852694"/>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dirty="0">
                          <a:solidFill>
                            <a:schemeClr val="tx1"/>
                          </a:solidFill>
                        </a:rPr>
                        <a:t>Review </a:t>
                      </a:r>
                      <a:br>
                        <a:rPr lang="en-AU" sz="1400" dirty="0">
                          <a:solidFill>
                            <a:schemeClr val="tx1"/>
                          </a:solidFill>
                        </a:rPr>
                      </a:br>
                      <a:r>
                        <a:rPr lang="en-AU" sz="1400" dirty="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dirty="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dirty="0">
                          <a:solidFill>
                            <a:schemeClr val="tx1"/>
                          </a:solidFill>
                        </a:rPr>
                        <a:t>Report </a:t>
                      </a:r>
                      <a:br>
                        <a:rPr lang="en-AU" sz="1400" dirty="0">
                          <a:solidFill>
                            <a:schemeClr val="tx1"/>
                          </a:solidFill>
                        </a:rPr>
                      </a:br>
                      <a:r>
                        <a:rPr lang="en-AU" sz="1400" dirty="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All Review Reports must include a document control table. </a:t>
                      </a:r>
                    </a:p>
                    <a:p>
                      <a:pPr marL="285750" indent="-285750">
                        <a:spcAft>
                          <a:spcPts val="400"/>
                        </a:spcAft>
                        <a:buFont typeface="Arial" panose="020B0604020202020204" pitchFamily="34" charset="0"/>
                        <a:buChar char="•"/>
                      </a:pPr>
                      <a:r>
                        <a:rPr lang="en-AU" sz="1400" dirty="0"/>
                        <a:t>All Review Reports must include a list of people interviewed by the Lead Reviewer. </a:t>
                      </a:r>
                    </a:p>
                    <a:p>
                      <a:pPr marL="285750" indent="-285750">
                        <a:spcAft>
                          <a:spcPts val="400"/>
                        </a:spcAft>
                        <a:buFont typeface="Arial" panose="020B0604020202020204" pitchFamily="34" charset="0"/>
                        <a:buChar char="•"/>
                      </a:pPr>
                      <a:r>
                        <a:rPr lang="en-AU" sz="1400" dirty="0"/>
                        <a:t>All versions of reports issued by the Reviewer Team to the GCA are to be in MS WORD format. </a:t>
                      </a:r>
                    </a:p>
                    <a:p>
                      <a:pPr marL="285750" indent="-285750">
                        <a:spcAft>
                          <a:spcPts val="400"/>
                        </a:spcAft>
                        <a:buFont typeface="Arial" panose="020B0604020202020204" pitchFamily="34" charset="0"/>
                        <a:buChar char="•"/>
                      </a:pPr>
                      <a:r>
                        <a:rPr lang="en-AU" sz="1400" dirty="0"/>
                        <a:t>The final Review Report issued to the Accountable Agency SRO is to be watermarked as ‘FINAL’ and issued in PDF.</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dirty="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The GCA is required to keep a record of all parties, noting the Review Report version, and to whom the reports are issued. </a:t>
                      </a:r>
                    </a:p>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
        <p:nvSpPr>
          <p:cNvPr id="5" name="Slide Number Placeholder 4">
            <a:extLst>
              <a:ext uri="{FF2B5EF4-FFF2-40B4-BE49-F238E27FC236}">
                <a16:creationId xmlns:a16="http://schemas.microsoft.com/office/drawing/2014/main" id="{7B35741A-3585-A2BC-27C2-1BD59BA3FA05}"/>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32123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dirty="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dirty="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dirty="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dirty="0"/>
              <a:t>The Gate 3 Report should be succinct and between 10 and 15 pages.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4">
            <a:extLst>
              <a:ext uri="{FF2B5EF4-FFF2-40B4-BE49-F238E27FC236}">
                <a16:creationId xmlns:a16="http://schemas.microsoft.com/office/drawing/2014/main" id="{326862D0-DEE5-A41F-2C3F-4D15D238A66E}"/>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
        <p:nvSpPr>
          <p:cNvPr id="7" name="Rectangle 6">
            <a:extLst>
              <a:ext uri="{FF2B5EF4-FFF2-40B4-BE49-F238E27FC236}">
                <a16:creationId xmlns:a16="http://schemas.microsoft.com/office/drawing/2014/main" id="{D6AECC70-F11D-113C-1BDF-D52612158D1E}"/>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8" name="Picture 7">
            <a:extLst>
              <a:ext uri="{FF2B5EF4-FFF2-40B4-BE49-F238E27FC236}">
                <a16:creationId xmlns:a16="http://schemas.microsoft.com/office/drawing/2014/main" id="{F455640A-CE3C-FC96-DE60-841FEC09BF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50736" y="2217670"/>
            <a:ext cx="2414788" cy="3428998"/>
          </a:xfrm>
          <a:prstGeom prst="rect">
            <a:avLst/>
          </a:prstGeom>
        </p:spPr>
      </p:pic>
    </p:spTree>
    <p:extLst>
      <p:ext uri="{BB962C8B-B14F-4D97-AF65-F5344CB8AC3E}">
        <p14:creationId xmlns:p14="http://schemas.microsoft.com/office/powerpoint/2010/main" val="63183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Agency support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dirty="0"/>
              <a:t>Interview room: </a:t>
            </a:r>
          </a:p>
          <a:p>
            <a:pPr marL="702900" lvl="4" indent="-342900">
              <a:spcAft>
                <a:spcPts val="1000"/>
              </a:spcAft>
              <a:buFont typeface="System Font Regular"/>
              <a:buChar char="–"/>
            </a:pPr>
            <a:r>
              <a:rPr lang="en-AU" sz="1500" dirty="0"/>
              <a:t>Internet access </a:t>
            </a:r>
          </a:p>
          <a:p>
            <a:pPr marL="702900" lvl="4" indent="-342900">
              <a:spcAft>
                <a:spcPts val="1000"/>
              </a:spcAft>
              <a:buFont typeface="System Font Regular"/>
              <a:buChar char="–"/>
            </a:pPr>
            <a:r>
              <a:rPr lang="en-AU" sz="1500" dirty="0"/>
              <a:t>Report writing room with screen</a:t>
            </a:r>
            <a:endParaRPr lang="en-AU" sz="1700" dirty="0"/>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r>
              <a:rPr lang="en-AU" sz="1700" dirty="0"/>
              <a:t>Interview invitations</a:t>
            </a:r>
          </a:p>
          <a:p>
            <a:pPr marL="342900" indent="-342900">
              <a:spcAft>
                <a:spcPts val="1000"/>
              </a:spcAft>
              <a:buFont typeface="Arial" panose="020B0604020202020204" pitchFamily="34" charset="0"/>
              <a:buChar char="•"/>
            </a:pPr>
            <a:r>
              <a:rPr lang="en-AU" sz="1700" dirty="0"/>
              <a:t>Building access for panel</a:t>
            </a:r>
          </a:p>
          <a:p>
            <a:pPr marL="342900" indent="-342900">
              <a:spcAft>
                <a:spcPts val="1000"/>
              </a:spcAft>
              <a:buFont typeface="Arial" panose="020B0604020202020204" pitchFamily="34" charset="0"/>
              <a:buChar char="•"/>
            </a:pPr>
            <a:r>
              <a:rPr lang="en-AU" sz="1700" dirty="0"/>
              <a:t>Additional documentation and interview requests from the review team panel</a:t>
            </a:r>
          </a:p>
          <a:p>
            <a:pPr marL="342900" indent="-342900">
              <a:spcAft>
                <a:spcPts val="1000"/>
              </a:spcAft>
              <a:buFont typeface="Arial" panose="020B0604020202020204" pitchFamily="34" charset="0"/>
              <a:buChar char="•"/>
            </a:pPr>
            <a:r>
              <a:rPr lang="en-AU" sz="1700" dirty="0"/>
              <a:t>All review expenses</a:t>
            </a:r>
          </a:p>
        </p:txBody>
      </p:sp>
      <p:sp>
        <p:nvSpPr>
          <p:cNvPr id="4" name="Slide Number Placeholder 4">
            <a:extLst>
              <a:ext uri="{FF2B5EF4-FFF2-40B4-BE49-F238E27FC236}">
                <a16:creationId xmlns:a16="http://schemas.microsoft.com/office/drawing/2014/main" id="{99D37367-96C5-03E9-9EAC-C8B67DE69A8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57895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dirty="0">
                <a:latin typeface="Public Sans SemiBold" pitchFamily="2" charset="77"/>
              </a:rPr>
              <a:t>Objectives of the DAF</a:t>
            </a:r>
          </a:p>
          <a:p>
            <a:pPr marL="342900" indent="-342900">
              <a:spcAft>
                <a:spcPts val="1000"/>
              </a:spcAft>
              <a:buFont typeface="Arial" panose="020B0604020202020204" pitchFamily="34" charset="0"/>
              <a:buChar char="•"/>
            </a:pPr>
            <a:r>
              <a:rPr lang="en-AU" sz="1700" dirty="0"/>
              <a:t>To ensure NSW Government’s ICT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dirty="0"/>
              <a:t>To improve strategic alignment and assurance for ICT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4">
            <a:extLst>
              <a:ext uri="{FF2B5EF4-FFF2-40B4-BE49-F238E27FC236}">
                <a16:creationId xmlns:a16="http://schemas.microsoft.com/office/drawing/2014/main" id="{B16B7B8E-671B-C117-5A2D-76A7790B38D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6166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Reviews under the DAF </a:t>
            </a:r>
            <a:br>
              <a:rPr lang="en-AU" dirty="0"/>
            </a:br>
            <a:r>
              <a:rPr lang="en-AU" dirty="0"/>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5" name="Slide Number Placeholder 4">
            <a:extLst>
              <a:ext uri="{FF2B5EF4-FFF2-40B4-BE49-F238E27FC236}">
                <a16:creationId xmlns:a16="http://schemas.microsoft.com/office/drawing/2014/main" id="{1192FB6F-C8D6-F6B4-32FC-67E1E1C0A33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16485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purpose</a:t>
            </a:r>
            <a:br>
              <a:rPr lang="en-AU" dirty="0"/>
            </a:br>
            <a:r>
              <a:rPr lang="en-AU" dirty="0">
                <a:solidFill>
                  <a:schemeClr val="accent2"/>
                </a:solidFill>
              </a:rPr>
              <a:t>GATE 3: Pre-execution</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Slide Number Placeholder 4">
            <a:extLst>
              <a:ext uri="{FF2B5EF4-FFF2-40B4-BE49-F238E27FC236}">
                <a16:creationId xmlns:a16="http://schemas.microsoft.com/office/drawing/2014/main" id="{DE9BD379-293A-0384-662E-0CD0906B0CC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
        <p:nvSpPr>
          <p:cNvPr id="8" name="Content Placeholder 2">
            <a:extLst>
              <a:ext uri="{FF2B5EF4-FFF2-40B4-BE49-F238E27FC236}">
                <a16:creationId xmlns:a16="http://schemas.microsoft.com/office/drawing/2014/main" id="{593415FA-DAC9-E3CE-44CA-32AF1981A602}"/>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dirty="0"/>
              <a:t>Assesses the procurement and tendering approach, identifies problems early in the initiative and ensures plans for the delivery of the initiative are in place.</a:t>
            </a:r>
          </a:p>
          <a:p>
            <a:pPr marL="342900" indent="-342900">
              <a:spcAft>
                <a:spcPts val="1000"/>
              </a:spcAft>
              <a:buFont typeface="Arial" panose="020B0604020202020204" pitchFamily="34" charset="0"/>
              <a:buChar char="•"/>
            </a:pPr>
            <a:r>
              <a:rPr lang="en-AU" sz="1700" dirty="0"/>
              <a:t>Clear understanding that Vendor is capable of meeting the NSW AI Assessment framework and cyber security requirements – 3rd party assurance is now important to consider closely in these areas. </a:t>
            </a:r>
          </a:p>
          <a:p>
            <a:pPr marL="342900" indent="-342900">
              <a:spcAft>
                <a:spcPts val="1000"/>
              </a:spcAft>
              <a:buFont typeface="Arial" panose="020B0604020202020204" pitchFamily="34" charset="0"/>
              <a:buChar char="•"/>
            </a:pPr>
            <a:r>
              <a:rPr lang="en-AU" sz="1700" dirty="0"/>
              <a:t>Assessment of delivery approach</a:t>
            </a:r>
          </a:p>
          <a:p>
            <a:pPr marL="342900" indent="-342900">
              <a:spcAft>
                <a:spcPts val="1000"/>
              </a:spcAft>
              <a:buFont typeface="Arial" panose="020B0604020202020204" pitchFamily="34" charset="0"/>
              <a:buChar char="•"/>
            </a:pPr>
            <a:r>
              <a:rPr lang="en-AU" sz="1700" dirty="0"/>
              <a:t>Business case and stakeholders</a:t>
            </a:r>
          </a:p>
        </p:txBody>
      </p:sp>
      <p:sp>
        <p:nvSpPr>
          <p:cNvPr id="9" name="Content Placeholder 2">
            <a:extLst>
              <a:ext uri="{FF2B5EF4-FFF2-40B4-BE49-F238E27FC236}">
                <a16:creationId xmlns:a16="http://schemas.microsoft.com/office/drawing/2014/main" id="{53F51EC3-8D06-06DC-BA07-D54E13883193}"/>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Risk management</a:t>
            </a:r>
          </a:p>
          <a:p>
            <a:pPr marL="342900" indent="-342900">
              <a:spcAft>
                <a:spcPts val="1000"/>
              </a:spcAft>
              <a:buFont typeface="Arial" panose="020B0604020202020204" pitchFamily="34" charset="0"/>
              <a:buChar char="•"/>
            </a:pPr>
            <a:r>
              <a:rPr lang="en-AU" sz="1700" dirty="0"/>
              <a:t>Review of current phase</a:t>
            </a:r>
          </a:p>
          <a:p>
            <a:pPr marL="342900" indent="-342900">
              <a:spcAft>
                <a:spcPts val="1000"/>
              </a:spcAft>
              <a:buFont typeface="Arial" panose="020B0604020202020204" pitchFamily="34" charset="0"/>
              <a:buChar char="•"/>
            </a:pPr>
            <a:r>
              <a:rPr lang="en-AU" sz="1700" dirty="0"/>
              <a:t>Readiness for next phase</a:t>
            </a:r>
          </a:p>
          <a:p>
            <a:pPr marL="342900" indent="-342900">
              <a:spcAft>
                <a:spcPts val="1000"/>
              </a:spcAft>
              <a:buFont typeface="Arial" panose="020B0604020202020204" pitchFamily="34" charset="0"/>
              <a:buChar char="•"/>
            </a:pPr>
            <a:r>
              <a:rPr lang="en-AU" sz="1700" dirty="0"/>
              <a:t>Assessment of Cyber, Privacy and AI compliance requirements</a:t>
            </a:r>
          </a:p>
          <a:p>
            <a:pPr marL="342900" indent="-342900">
              <a:spcAft>
                <a:spcPts val="1000"/>
              </a:spcAft>
              <a:buFont typeface="Arial" panose="020B0604020202020204" pitchFamily="34" charset="0"/>
              <a:buChar char="•"/>
            </a:pPr>
            <a:r>
              <a:rPr lang="en-AU" sz="1700" dirty="0"/>
              <a:t>Potential for multiple or recurrent health checks and milestone reviews.</a:t>
            </a:r>
          </a:p>
          <a:p>
            <a:pPr marL="342900" indent="-342900">
              <a:spcAft>
                <a:spcPts val="1000"/>
              </a:spcAft>
              <a:buFont typeface="Arial" panose="020B0604020202020204" pitchFamily="34" charset="0"/>
              <a:buChar char="•"/>
            </a:pPr>
            <a:r>
              <a:rPr lang="en-AU" sz="1700" dirty="0"/>
              <a:t>Update status of risk profile for AI and Cyber may be needed.</a:t>
            </a:r>
          </a:p>
        </p:txBody>
      </p:sp>
      <p:pic>
        <p:nvPicPr>
          <p:cNvPr id="11" name="Picture 10" descr="A close up of a logo&#10;&#10;Description automatically generated">
            <a:extLst>
              <a:ext uri="{FF2B5EF4-FFF2-40B4-BE49-F238E27FC236}">
                <a16:creationId xmlns:a16="http://schemas.microsoft.com/office/drawing/2014/main" id="{DD3DC216-497E-7CF9-EDA4-DE80D1AA5041}"/>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Tree>
    <p:extLst>
      <p:ext uri="{BB962C8B-B14F-4D97-AF65-F5344CB8AC3E}">
        <p14:creationId xmlns:p14="http://schemas.microsoft.com/office/powerpoint/2010/main" val="3450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dirty="0">
                <a:solidFill>
                  <a:schemeClr val="bg1"/>
                </a:solidFill>
              </a:rPr>
              <a:t>Gate 3 – ICT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Review outputs include</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Aims of Gate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65FC7C87-8536-531E-C1B4-E7BBC5FE2A9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2" name="Content Placeholder 2">
            <a:extLst>
              <a:ext uri="{FF2B5EF4-FFF2-40B4-BE49-F238E27FC236}">
                <a16:creationId xmlns:a16="http://schemas.microsoft.com/office/drawing/2014/main" id="{BD5D7481-0D8E-6682-9B73-EF4A6A0119B5}"/>
              </a:ext>
            </a:extLst>
          </p:cNvPr>
          <p:cNvSpPr txBox="1">
            <a:spLocks/>
          </p:cNvSpPr>
          <p:nvPr/>
        </p:nvSpPr>
        <p:spPr>
          <a:xfrm>
            <a:off x="669500" y="2894976"/>
            <a:ext cx="2073448"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Determine if project is set up for success.</a:t>
            </a:r>
          </a:p>
        </p:txBody>
      </p:sp>
      <p:sp>
        <p:nvSpPr>
          <p:cNvPr id="13" name="Content Placeholder 2">
            <a:extLst>
              <a:ext uri="{FF2B5EF4-FFF2-40B4-BE49-F238E27FC236}">
                <a16:creationId xmlns:a16="http://schemas.microsoft.com/office/drawing/2014/main" id="{63A6667A-7812-E08B-F050-468B958C5053}"/>
              </a:ext>
            </a:extLst>
          </p:cNvPr>
          <p:cNvSpPr txBox="1">
            <a:spLocks/>
          </p:cNvSpPr>
          <p:nvPr/>
        </p:nvSpPr>
        <p:spPr>
          <a:xfrm>
            <a:off x="3355761" y="2894976"/>
            <a:ext cx="2073446"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Identify and address potential problems early.</a:t>
            </a:r>
          </a:p>
        </p:txBody>
      </p:sp>
      <p:sp>
        <p:nvSpPr>
          <p:cNvPr id="14" name="Content Placeholder 2">
            <a:extLst>
              <a:ext uri="{FF2B5EF4-FFF2-40B4-BE49-F238E27FC236}">
                <a16:creationId xmlns:a16="http://schemas.microsoft.com/office/drawing/2014/main" id="{46E090A6-6345-E8A0-ACC2-A39348035312}"/>
              </a:ext>
            </a:extLst>
          </p:cNvPr>
          <p:cNvSpPr txBox="1">
            <a:spLocks/>
          </p:cNvSpPr>
          <p:nvPr/>
        </p:nvSpPr>
        <p:spPr>
          <a:xfrm>
            <a:off x="6095532" y="2894976"/>
            <a:ext cx="188697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Procurement planning and preparation for a tender.</a:t>
            </a:r>
          </a:p>
        </p:txBody>
      </p:sp>
      <p:sp>
        <p:nvSpPr>
          <p:cNvPr id="15" name="Content Placeholder 2">
            <a:extLst>
              <a:ext uri="{FF2B5EF4-FFF2-40B4-BE49-F238E27FC236}">
                <a16:creationId xmlns:a16="http://schemas.microsoft.com/office/drawing/2014/main" id="{D54EF674-D26C-DD24-8B31-0B0BCFDCD4B4}"/>
              </a:ext>
            </a:extLst>
          </p:cNvPr>
          <p:cNvSpPr txBox="1">
            <a:spLocks/>
          </p:cNvSpPr>
          <p:nvPr/>
        </p:nvSpPr>
        <p:spPr>
          <a:xfrm>
            <a:off x="664049"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sp>
        <p:nvSpPr>
          <p:cNvPr id="16" name="Content Placeholder 2">
            <a:extLst>
              <a:ext uri="{FF2B5EF4-FFF2-40B4-BE49-F238E27FC236}">
                <a16:creationId xmlns:a16="http://schemas.microsoft.com/office/drawing/2014/main" id="{66F8A4B3-0CAF-CBFD-C5CB-089CC82E7A52}"/>
              </a:ext>
            </a:extLst>
          </p:cNvPr>
          <p:cNvSpPr txBox="1">
            <a:spLocks/>
          </p:cNvSpPr>
          <p:nvPr/>
        </p:nvSpPr>
        <p:spPr>
          <a:xfrm>
            <a:off x="3353220"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dirty="0">
                <a:ln>
                  <a:noFill/>
                </a:ln>
                <a:solidFill>
                  <a:srgbClr val="146CFD"/>
                </a:solidFill>
                <a:effectLst/>
                <a:uLnTx/>
                <a:uFillTx/>
                <a:latin typeface="Public Sans ExtraLight" pitchFamily="2" charset="77"/>
                <a:ea typeface="+mn-ea"/>
                <a:cs typeface="+mn-cs"/>
              </a:rPr>
              <a:t>2</a:t>
            </a:r>
          </a:p>
        </p:txBody>
      </p:sp>
      <p:sp>
        <p:nvSpPr>
          <p:cNvPr id="17" name="Content Placeholder 2">
            <a:extLst>
              <a:ext uri="{FF2B5EF4-FFF2-40B4-BE49-F238E27FC236}">
                <a16:creationId xmlns:a16="http://schemas.microsoft.com/office/drawing/2014/main" id="{72DD8548-7B94-71EF-E3BD-BACAC7D96E9C}"/>
              </a:ext>
            </a:extLst>
          </p:cNvPr>
          <p:cNvSpPr txBox="1">
            <a:spLocks/>
          </p:cNvSpPr>
          <p:nvPr/>
        </p:nvSpPr>
        <p:spPr>
          <a:xfrm>
            <a:off x="6100491"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18" name="Straight Connector 17">
            <a:extLst>
              <a:ext uri="{FF2B5EF4-FFF2-40B4-BE49-F238E27FC236}">
                <a16:creationId xmlns:a16="http://schemas.microsoft.com/office/drawing/2014/main" id="{B0492BFB-8C3E-993A-1693-714105B9E2D8}"/>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FCF379-CC0B-6D5F-E106-52E8A286D616}"/>
              </a:ext>
            </a:extLst>
          </p:cNvPr>
          <p:cNvCxnSpPr/>
          <p:nvPr/>
        </p:nvCxnSpPr>
        <p:spPr>
          <a:xfrm>
            <a:off x="3131591"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A51896-9E00-21F8-CE18-B9D21CD5A7F5}"/>
              </a:ext>
            </a:extLst>
          </p:cNvPr>
          <p:cNvCxnSpPr/>
          <p:nvPr/>
        </p:nvCxnSpPr>
        <p:spPr>
          <a:xfrm>
            <a:off x="5871362"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37A73B5-1780-ED68-7FD2-490D2719851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4417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Important input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Output from previous Gate</a:t>
            </a:r>
          </a:p>
          <a:p>
            <a:pPr marL="342900" indent="-342900">
              <a:spcAft>
                <a:spcPts val="1000"/>
              </a:spcAft>
              <a:buFont typeface="Arial" panose="020B0604020202020204" pitchFamily="34" charset="0"/>
              <a:buChar char="•"/>
            </a:pPr>
            <a:r>
              <a:rPr lang="en-AU" sz="1700" dirty="0"/>
              <a:t>Delivery phase Assurance Plan</a:t>
            </a:r>
          </a:p>
          <a:p>
            <a:pPr marL="342900" indent="-342900">
              <a:spcAft>
                <a:spcPts val="1000"/>
              </a:spcAft>
              <a:buFont typeface="Arial" panose="020B0604020202020204" pitchFamily="34" charset="0"/>
              <a:buChar char="•"/>
            </a:pPr>
            <a:r>
              <a:rPr lang="en-AU" sz="1700" dirty="0"/>
              <a:t>Approved Business Case</a:t>
            </a:r>
          </a:p>
          <a:p>
            <a:pPr marL="342900" indent="-342900">
              <a:spcAft>
                <a:spcPts val="1000"/>
              </a:spcAft>
              <a:buFont typeface="Arial" panose="020B0604020202020204" pitchFamily="34" charset="0"/>
              <a:buChar char="•"/>
            </a:pPr>
            <a:r>
              <a:rPr lang="en-AU" sz="1700" dirty="0"/>
              <a:t>Project Brief</a:t>
            </a:r>
          </a:p>
          <a:p>
            <a:pPr marL="342900" indent="-342900">
              <a:spcAft>
                <a:spcPts val="1000"/>
              </a:spcAft>
              <a:buFont typeface="Arial" panose="020B0604020202020204" pitchFamily="34" charset="0"/>
              <a:buChar char="•"/>
            </a:pPr>
            <a:r>
              <a:rPr lang="en-AU" sz="1700" dirty="0"/>
              <a:t>Funding Approval</a:t>
            </a:r>
          </a:p>
          <a:p>
            <a:pPr marL="342900" indent="-342900">
              <a:spcAft>
                <a:spcPts val="1000"/>
              </a:spcAft>
              <a:buFont typeface="Arial" panose="020B0604020202020204" pitchFamily="34" charset="0"/>
              <a:buChar char="•"/>
            </a:pPr>
            <a:r>
              <a:rPr lang="en-AU" sz="1700" dirty="0"/>
              <a:t>Project Costs to date set against Budget</a:t>
            </a:r>
          </a:p>
          <a:p>
            <a:pPr marL="342900" indent="-342900">
              <a:spcAft>
                <a:spcPts val="1000"/>
              </a:spcAft>
              <a:buFont typeface="Arial" panose="020B0604020202020204" pitchFamily="34" charset="0"/>
              <a:buChar char="•"/>
            </a:pPr>
            <a:r>
              <a:rPr lang="en-AU" sz="1700" dirty="0"/>
              <a:t>Project Management and Current Governance Structure</a:t>
            </a:r>
          </a:p>
        </p:txBody>
      </p:sp>
      <p:sp>
        <p:nvSpPr>
          <p:cNvPr id="9" name="Content Placeholder 2">
            <a:extLst>
              <a:ext uri="{FF2B5EF4-FFF2-40B4-BE49-F238E27FC236}">
                <a16:creationId xmlns:a16="http://schemas.microsoft.com/office/drawing/2014/main" id="{853AA68A-1A95-1CC2-B989-22CDB1347BBF}"/>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Fully updated Project, Risk, Change, Communication, Benefits Realisation, Resourcing, Implementation and Stakeholder Management Plans</a:t>
            </a:r>
          </a:p>
          <a:p>
            <a:pPr marL="342900" indent="-342900">
              <a:spcAft>
                <a:spcPts val="1000"/>
              </a:spcAft>
              <a:buFont typeface="Arial" panose="020B0604020202020204" pitchFamily="34" charset="0"/>
              <a:buChar char="•"/>
            </a:pPr>
            <a:r>
              <a:rPr lang="en-AU" sz="1700" dirty="0"/>
              <a:t>Relevant Approvals</a:t>
            </a:r>
          </a:p>
          <a:p>
            <a:pPr marL="342900" indent="-342900">
              <a:spcAft>
                <a:spcPts val="1000"/>
              </a:spcAft>
              <a:buFont typeface="Arial" panose="020B0604020202020204" pitchFamily="34" charset="0"/>
              <a:buChar char="•"/>
            </a:pPr>
            <a:r>
              <a:rPr lang="en-AU" sz="1700" dirty="0"/>
              <a:t>Procurement Strategy and Plan</a:t>
            </a:r>
          </a:p>
          <a:p>
            <a:pPr marL="342900" indent="-342900">
              <a:spcAft>
                <a:spcPts val="1000"/>
              </a:spcAft>
              <a:buFont typeface="Arial" panose="020B0604020202020204" pitchFamily="34" charset="0"/>
              <a:buChar char="•"/>
            </a:pPr>
            <a:r>
              <a:rPr lang="en-AU" sz="1700" dirty="0"/>
              <a:t>Vendor Management Strategy</a:t>
            </a:r>
          </a:p>
          <a:p>
            <a:pPr marL="342900" indent="-342900">
              <a:spcAft>
                <a:spcPts val="1000"/>
              </a:spcAft>
              <a:buFont typeface="Arial" panose="020B0604020202020204" pitchFamily="34" charset="0"/>
              <a:buChar char="•"/>
            </a:pPr>
            <a:r>
              <a:rPr lang="en-AU" sz="1700" dirty="0"/>
              <a:t>Relevant Tender Documents</a:t>
            </a:r>
          </a:p>
        </p:txBody>
      </p:sp>
      <p:sp>
        <p:nvSpPr>
          <p:cNvPr id="5" name="Slide Number Placeholder 4">
            <a:extLst>
              <a:ext uri="{FF2B5EF4-FFF2-40B4-BE49-F238E27FC236}">
                <a16:creationId xmlns:a16="http://schemas.microsoft.com/office/drawing/2014/main" id="{8E30F60A-101F-819A-2E94-AEA8EDB48AB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3443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Focus of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dirty="0"/>
              <a:t>Is there a robust and appropriate delivery plan in place that is manageable?</a:t>
            </a:r>
          </a:p>
          <a:p>
            <a:pPr marL="342900" indent="-342900">
              <a:spcAft>
                <a:spcPts val="1000"/>
              </a:spcAft>
              <a:buFont typeface="Arial" panose="020B0604020202020204" pitchFamily="34" charset="0"/>
              <a:buChar char="•"/>
            </a:pPr>
            <a:r>
              <a:rPr lang="en-AU" sz="1700" dirty="0"/>
              <a:t>Is the Business Case now fully defined?</a:t>
            </a:r>
          </a:p>
          <a:p>
            <a:pPr marL="342900" indent="-342900">
              <a:spcAft>
                <a:spcPts val="1000"/>
              </a:spcAft>
              <a:buFont typeface="Arial" panose="020B0604020202020204" pitchFamily="34" charset="0"/>
              <a:buChar char="•"/>
            </a:pPr>
            <a:r>
              <a:rPr lang="en-AU" sz="1700" dirty="0"/>
              <a:t>Do stakeholders support the project and are committed to its success?</a:t>
            </a:r>
          </a:p>
          <a:p>
            <a:pPr marL="342900" indent="-342900">
              <a:spcAft>
                <a:spcPts val="1000"/>
              </a:spcAft>
              <a:buFont typeface="Arial" panose="020B0604020202020204" pitchFamily="34" charset="0"/>
              <a:buChar char="•"/>
            </a:pPr>
            <a:r>
              <a:rPr lang="en-AU" sz="1700" dirty="0"/>
              <a:t>Does the procurement strategy and final pricing align to the Business Case financial forecasts?</a:t>
            </a:r>
          </a:p>
          <a:p>
            <a:pPr marL="342900" indent="-342900">
              <a:spcAft>
                <a:spcPts val="1000"/>
              </a:spcAft>
              <a:buFont typeface="Arial" panose="020B0604020202020204" pitchFamily="34" charset="0"/>
              <a:buChar char="•"/>
            </a:pPr>
            <a:r>
              <a:rPr lang="en-AU" sz="1700" dirty="0"/>
              <a:t>Are there risk and issue management plans?</a:t>
            </a:r>
          </a:p>
        </p:txBody>
      </p:sp>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Are major risks and issues identified, understood, financially evaluated and considered in the delivery strategy?</a:t>
            </a:r>
          </a:p>
          <a:p>
            <a:pPr marL="342900" indent="-342900">
              <a:spcAft>
                <a:spcPts val="1000"/>
              </a:spcAft>
              <a:buFont typeface="Arial" panose="020B0604020202020204" pitchFamily="34" charset="0"/>
              <a:buChar char="•"/>
            </a:pPr>
            <a:r>
              <a:rPr lang="en-AU" sz="1700" dirty="0"/>
              <a:t>Have all necessary steps been taken to set up the project for success?</a:t>
            </a:r>
          </a:p>
          <a:p>
            <a:pPr marL="342900" indent="-342900">
              <a:spcAft>
                <a:spcPts val="1000"/>
              </a:spcAft>
              <a:buFont typeface="Arial" panose="020B0604020202020204" pitchFamily="34" charset="0"/>
              <a:buChar char="•"/>
            </a:pPr>
            <a:r>
              <a:rPr lang="en-AU" sz="1700" dirty="0"/>
              <a:t>Is business impact fully understood with adequate plan in place?</a:t>
            </a:r>
          </a:p>
          <a:p>
            <a:pPr marL="342900" indent="-342900">
              <a:spcAft>
                <a:spcPts val="1000"/>
              </a:spcAft>
              <a:buFont typeface="Arial" panose="020B0604020202020204" pitchFamily="34" charset="0"/>
              <a:buChar char="•"/>
            </a:pPr>
            <a:r>
              <a:rPr lang="en-AU" sz="1700" dirty="0"/>
              <a:t>Is the project plan for remaining stages realistic and arrangements for the next stage defined and resourced?</a:t>
            </a:r>
          </a:p>
        </p:txBody>
      </p:sp>
      <p:pic>
        <p:nvPicPr>
          <p:cNvPr id="4" name="Picture 3" descr="A close up of a logo&#10;&#10;Description automatically generated">
            <a:extLst>
              <a:ext uri="{FF2B5EF4-FFF2-40B4-BE49-F238E27FC236}">
                <a16:creationId xmlns:a16="http://schemas.microsoft.com/office/drawing/2014/main" id="{9972E34D-390B-16B5-A662-0D500FA7ABFD}"/>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5" name="Slide Number Placeholder 4">
            <a:extLst>
              <a:ext uri="{FF2B5EF4-FFF2-40B4-BE49-F238E27FC236}">
                <a16:creationId xmlns:a16="http://schemas.microsoft.com/office/drawing/2014/main" id="{FC210AC4-E751-9131-C552-E16900A384E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3 Review: Guideline and Workbook – Pre-execution</a:t>
            </a:r>
          </a:p>
        </p:txBody>
      </p:sp>
    </p:spTree>
    <p:extLst>
      <p:ext uri="{BB962C8B-B14F-4D97-AF65-F5344CB8AC3E}">
        <p14:creationId xmlns:p14="http://schemas.microsoft.com/office/powerpoint/2010/main" val="67089374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_ip_UnifiedCompliancePolicyUIAction xmlns="http://schemas.microsoft.com/sharepoint/v3" xsi:nil="true"/>
    <_ip_UnifiedCompliancePolicyProperties xmlns="http://schemas.microsoft.com/sharepoint/v3"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5FD21-A505-45BD-8958-AB0224894CD5}">
  <ds:schemaRefs>
    <ds:schemaRef ds:uri="http://schemas.microsoft.com/office/infopath/2007/PartnerControls"/>
    <ds:schemaRef ds:uri="a8c71ad1-599f-49c6-8285-d89eb5e9e7d9"/>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2e5b6eb2-d92e-4cf3-b1ad-e13c68113006"/>
    <ds:schemaRef ds:uri="http://purl.org/dc/elements/1.1/"/>
    <ds:schemaRef ds:uri="9f0ac7ce-5f57-4ea0-9af7-01d4f3f1ccae"/>
    <ds:schemaRef ds:uri="http://schemas.microsoft.com/sharepoint/v3"/>
    <ds:schemaRef ds:uri="57fd7c23-fc5e-4920-be90-f6e97d624632"/>
    <ds:schemaRef ds:uri="6bd5966d-2212-4360-bcb8-6dbf6b2725a0"/>
  </ds:schemaRefs>
</ds:datastoreItem>
</file>

<file path=customXml/itemProps2.xml><?xml version="1.0" encoding="utf-8"?>
<ds:datastoreItem xmlns:ds="http://schemas.openxmlformats.org/officeDocument/2006/customXml" ds:itemID="{4718CA06-5FE2-4AF2-88EB-2B9E8B6741B8}">
  <ds:schemaRefs>
    <ds:schemaRef ds:uri="http://schemas.microsoft.com/sharepoint/v3/contenttype/forms"/>
  </ds:schemaRefs>
</ds:datastoreItem>
</file>

<file path=customXml/itemProps3.xml><?xml version="1.0" encoding="utf-8"?>
<ds:datastoreItem xmlns:ds="http://schemas.openxmlformats.org/officeDocument/2006/customXml" ds:itemID="{EC14375E-841B-45B3-8606-3F3BE7876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1850</TotalTime>
  <Words>2115</Words>
  <Application>Microsoft Office PowerPoint</Application>
  <PresentationFormat>Widescreen</PresentationFormat>
  <Paragraphs>251</Paragraphs>
  <Slides>23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Public Sans SemiBold</vt:lpstr>
      <vt:lpstr>Times New Roman</vt:lpstr>
      <vt:lpstr>Public Sans Light</vt:lpstr>
      <vt:lpstr>Arial</vt:lpstr>
      <vt:lpstr>Public Sans</vt:lpstr>
      <vt:lpstr>System Font Regular</vt:lpstr>
      <vt:lpstr>Public Sans ExtraLight</vt:lpstr>
      <vt:lpstr>NSWG Corporate</vt:lpstr>
      <vt:lpstr>Placeholder</vt:lpstr>
      <vt:lpstr>2_NSWG Corporate</vt:lpstr>
      <vt:lpstr>Gate 3 Review: Guideline and Workbook Pre-execution</vt:lpstr>
      <vt:lpstr>Note</vt:lpstr>
      <vt:lpstr>The Digital Assurance Framework</vt:lpstr>
      <vt:lpstr>Reviews under the DAF  and confidentiality</vt:lpstr>
      <vt:lpstr>Gateway Review purpose GATE 3: Pre-execution</vt:lpstr>
      <vt:lpstr>Gate 3 – ICT Assurance</vt:lpstr>
      <vt:lpstr>Aims of Gate</vt:lpstr>
      <vt:lpstr>Important input</vt:lpstr>
      <vt:lpstr>Focus of review</vt:lpstr>
      <vt:lpstr>Review outputs include</vt:lpstr>
      <vt:lpstr>PowerPoint Presentation</vt:lpstr>
      <vt:lpstr>Conducting a Gate 3 Gateway Review</vt:lpstr>
      <vt:lpstr>Conducting a Gate 3 Gateway Review</vt:lpstr>
      <vt:lpstr>Conducting a Gate 3 Gateway Review</vt:lpstr>
      <vt:lpstr>Conducting a Gate 3 Gateway Review</vt:lpstr>
      <vt:lpstr>Conducting a Gate 3 Gateway Review</vt:lpstr>
      <vt:lpstr>Conducting a Gate 3 Gateway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14</cp:revision>
  <dcterms:created xsi:type="dcterms:W3CDTF">2024-11-08T06:33:06Z</dcterms:created>
  <dcterms:modified xsi:type="dcterms:W3CDTF">2026-04-13T00:49:34Z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