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 id="2147483698" r:id="rId6"/>
  </p:sldMasterIdLst>
  <p:notesMasterIdLst>
    <p:notesMasterId r:id="rId30"/>
  </p:notesMasterIdLst>
  <p:handoutMasterIdLst>
    <p:handoutMasterId r:id="rId31"/>
  </p:handoutMasterIdLst>
  <p:sldIdLst>
    <p:sldId id="2147483352" r:id="rId7"/>
    <p:sldId id="2147483353" r:id="rId8"/>
    <p:sldId id="2147483375" r:id="rId9"/>
    <p:sldId id="2147483355" r:id="rId10"/>
    <p:sldId id="2147483356" r:id="rId11"/>
    <p:sldId id="2147483377" r:id="rId12"/>
    <p:sldId id="2147483378" r:id="rId13"/>
    <p:sldId id="2147483359" r:id="rId14"/>
    <p:sldId id="2147483379" r:id="rId15"/>
    <p:sldId id="2147483360" r:id="rId16"/>
    <p:sldId id="2147483386" r:id="rId17"/>
    <p:sldId id="2147483363" r:id="rId18"/>
    <p:sldId id="2147483381" r:id="rId19"/>
    <p:sldId id="2147483382" r:id="rId20"/>
    <p:sldId id="2147483383" r:id="rId21"/>
    <p:sldId id="2147483385" r:id="rId22"/>
    <p:sldId id="2147483384" r:id="rId23"/>
    <p:sldId id="2147483387" r:id="rId24"/>
    <p:sldId id="2147483389" r:id="rId25"/>
    <p:sldId id="2147483370" r:id="rId26"/>
    <p:sldId id="2147483372" r:id="rId27"/>
    <p:sldId id="2147483388" r:id="rId28"/>
    <p:sldId id="310" r:id="rId29"/>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019"/>
    <a:srgbClr val="EBEBEB"/>
    <a:srgbClr val="F3E2E6"/>
    <a:srgbClr val="F6ACB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90B0A-EDC7-4B96-984B-462EACD5DAF5}" v="4" dt="2026-04-13T01:37:30.68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93720" autoAdjust="0"/>
  </p:normalViewPr>
  <p:slideViewPr>
    <p:cSldViewPr snapToGrid="0">
      <p:cViewPr varScale="1">
        <p:scale>
          <a:sx n="137" d="100"/>
          <a:sy n="137" d="100"/>
        </p:scale>
        <p:origin x="360" y="336"/>
      </p:cViewPr>
      <p:guideLst/>
    </p:cSldViewPr>
  </p:slideViewPr>
  <p:outlineViewPr>
    <p:cViewPr>
      <p:scale>
        <a:sx n="33" d="100"/>
        <a:sy n="33" d="100"/>
      </p:scale>
      <p:origin x="0" y="-5548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49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o Mendoza" userId="1a9a34fa-6719-4fa6-9241-ab410ffa5fed" providerId="ADAL" clId="{EB5D9CE9-6A19-40E4-96D6-9025D0257299}"/>
    <pc:docChg chg="delSld modSld">
      <pc:chgData name="Angelo Mendoza" userId="1a9a34fa-6719-4fa6-9241-ab410ffa5fed" providerId="ADAL" clId="{EB5D9CE9-6A19-40E4-96D6-9025D0257299}" dt="2026-04-13T01:38:46.567" v="25" actId="20577"/>
      <pc:docMkLst>
        <pc:docMk/>
      </pc:docMkLst>
      <pc:sldChg chg="modSp mod">
        <pc:chgData name="Angelo Mendoza" userId="1a9a34fa-6719-4fa6-9241-ab410ffa5fed" providerId="ADAL" clId="{EB5D9CE9-6A19-40E4-96D6-9025D0257299}" dt="2026-04-13T01:37:03.187" v="11" actId="20577"/>
        <pc:sldMkLst>
          <pc:docMk/>
          <pc:sldMk cId="2442983793" sldId="2147483352"/>
        </pc:sldMkLst>
        <pc:spChg chg="mod">
          <ac:chgData name="Angelo Mendoza" userId="1a9a34fa-6719-4fa6-9241-ab410ffa5fed" providerId="ADAL" clId="{EB5D9CE9-6A19-40E4-96D6-9025D0257299}" dt="2026-04-13T01:36:58.412" v="1" actId="20577"/>
          <ac:spMkLst>
            <pc:docMk/>
            <pc:sldMk cId="2442983793" sldId="2147483352"/>
            <ac:spMk id="2" creationId="{FE2BCF2C-9B51-F763-BCC6-2443A2938852}"/>
          </ac:spMkLst>
        </pc:spChg>
        <pc:spChg chg="mod">
          <ac:chgData name="Angelo Mendoza" userId="1a9a34fa-6719-4fa6-9241-ab410ffa5fed" providerId="ADAL" clId="{EB5D9CE9-6A19-40E4-96D6-9025D0257299}" dt="2026-04-13T01:37:03.187" v="11" actId="20577"/>
          <ac:spMkLst>
            <pc:docMk/>
            <pc:sldMk cId="2442983793" sldId="2147483352"/>
            <ac:spMk id="10" creationId="{5A513EF8-DC02-A04D-732E-8326F632FAF9}"/>
          </ac:spMkLst>
        </pc:spChg>
      </pc:sldChg>
      <pc:sldChg chg="modSp mod">
        <pc:chgData name="Angelo Mendoza" userId="1a9a34fa-6719-4fa6-9241-ab410ffa5fed" providerId="ADAL" clId="{EB5D9CE9-6A19-40E4-96D6-9025D0257299}" dt="2026-04-13T01:37:30.678" v="18" actId="20577"/>
        <pc:sldMkLst>
          <pc:docMk/>
          <pc:sldMk cId="946043538" sldId="2147483353"/>
        </pc:sldMkLst>
        <pc:spChg chg="mod">
          <ac:chgData name="Angelo Mendoza" userId="1a9a34fa-6719-4fa6-9241-ab410ffa5fed" providerId="ADAL" clId="{EB5D9CE9-6A19-40E4-96D6-9025D0257299}" dt="2026-04-13T01:37:30.678" v="18" actId="20577"/>
          <ac:spMkLst>
            <pc:docMk/>
            <pc:sldMk cId="946043538" sldId="2147483353"/>
            <ac:spMk id="3" creationId="{1F1585D3-43B0-9EA3-980E-C946FF917A80}"/>
          </ac:spMkLst>
        </pc:spChg>
      </pc:sldChg>
      <pc:sldChg chg="del">
        <pc:chgData name="Angelo Mendoza" userId="1a9a34fa-6719-4fa6-9241-ab410ffa5fed" providerId="ADAL" clId="{EB5D9CE9-6A19-40E4-96D6-9025D0257299}" dt="2026-04-13T01:38:08.785" v="19" actId="2696"/>
        <pc:sldMkLst>
          <pc:docMk/>
          <pc:sldMk cId="2721057145" sldId="2147483357"/>
        </pc:sldMkLst>
      </pc:sldChg>
      <pc:sldChg chg="modSp mod">
        <pc:chgData name="Angelo Mendoza" userId="1a9a34fa-6719-4fa6-9241-ab410ffa5fed" providerId="ADAL" clId="{EB5D9CE9-6A19-40E4-96D6-9025D0257299}" dt="2026-04-13T01:38:12.917" v="21" actId="20577"/>
        <pc:sldMkLst>
          <pc:docMk/>
          <pc:sldMk cId="2230913006" sldId="2147483377"/>
        </pc:sldMkLst>
        <pc:spChg chg="mod">
          <ac:chgData name="Angelo Mendoza" userId="1a9a34fa-6719-4fa6-9241-ab410ffa5fed" providerId="ADAL" clId="{EB5D9CE9-6A19-40E4-96D6-9025D0257299}" dt="2026-04-13T01:38:12.917" v="21" actId="20577"/>
          <ac:spMkLst>
            <pc:docMk/>
            <pc:sldMk cId="2230913006" sldId="2147483377"/>
            <ac:spMk id="20" creationId="{5FD7D616-1947-4553-A8E8-89C29E590E89}"/>
          </ac:spMkLst>
        </pc:spChg>
      </pc:sldChg>
      <pc:sldChg chg="modSp mod">
        <pc:chgData name="Angelo Mendoza" userId="1a9a34fa-6719-4fa6-9241-ab410ffa5fed" providerId="ADAL" clId="{EB5D9CE9-6A19-40E4-96D6-9025D0257299}" dt="2026-04-13T01:38:27.792" v="23" actId="20577"/>
        <pc:sldMkLst>
          <pc:docMk/>
          <pc:sldMk cId="2600797400" sldId="2147483386"/>
        </pc:sldMkLst>
        <pc:spChg chg="mod">
          <ac:chgData name="Angelo Mendoza" userId="1a9a34fa-6719-4fa6-9241-ab410ffa5fed" providerId="ADAL" clId="{EB5D9CE9-6A19-40E4-96D6-9025D0257299}" dt="2026-04-13T01:38:27.792" v="23" actId="20577"/>
          <ac:spMkLst>
            <pc:docMk/>
            <pc:sldMk cId="2600797400" sldId="2147483386"/>
            <ac:spMk id="20" creationId="{5FD7D616-1947-4553-A8E8-89C29E590E89}"/>
          </ac:spMkLst>
        </pc:spChg>
      </pc:sldChg>
      <pc:sldChg chg="modSp mod">
        <pc:chgData name="Angelo Mendoza" userId="1a9a34fa-6719-4fa6-9241-ab410ffa5fed" providerId="ADAL" clId="{EB5D9CE9-6A19-40E4-96D6-9025D0257299}" dt="2026-04-13T01:38:46.567" v="25" actId="20577"/>
        <pc:sldMkLst>
          <pc:docMk/>
          <pc:sldMk cId="439789731" sldId="2147483387"/>
        </pc:sldMkLst>
        <pc:spChg chg="mod">
          <ac:chgData name="Angelo Mendoza" userId="1a9a34fa-6719-4fa6-9241-ab410ffa5fed" providerId="ADAL" clId="{EB5D9CE9-6A19-40E4-96D6-9025D0257299}" dt="2026-04-13T01:38:46.567" v="25" actId="20577"/>
          <ac:spMkLst>
            <pc:docMk/>
            <pc:sldMk cId="439789731" sldId="2147483387"/>
            <ac:spMk id="20" creationId="{5FD7D616-1947-4553-A8E8-89C29E590E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13/04/2026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13/04/2026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4">
    <p:bg>
      <p:bgPr>
        <a:solidFill>
          <a:schemeClr val="bg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0FC2B86-80A0-4EDE-BC1F-D41CF9C0BA88}"/>
              </a:ext>
              <a:ext uri="{C183D7F6-B498-43B3-948B-1728B52AA6E4}">
                <adec:decorative xmlns:adec="http://schemas.microsoft.com/office/drawing/2017/decorative" val="1"/>
              </a:ext>
            </a:extLst>
          </p:cNvPr>
          <p:cNvSpPr>
            <a:spLocks noGrp="1"/>
          </p:cNvSpPr>
          <p:nvPr>
            <p:ph type="body" sz="quarter" idx="15" hasCustomPrompt="1"/>
          </p:nvPr>
        </p:nvSpPr>
        <p:spPr>
          <a:xfrm>
            <a:off x="360000" y="360000"/>
            <a:ext cx="5400000" cy="684000"/>
          </a:xfrm>
        </p:spPr>
        <p:txBody>
          <a:bodyPr>
            <a:noAutofit/>
          </a:bodyPr>
          <a:lstStyle>
            <a:lvl1pPr>
              <a:spcAft>
                <a:spcPts val="0"/>
              </a:spcAft>
              <a:defRPr sz="12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dirty="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6084000" y="0"/>
            <a:ext cx="3060000" cy="6858000"/>
          </a:xfrm>
        </p:spPr>
        <p:txBody>
          <a:bodyPr/>
          <a:lstStyle>
            <a:lvl1pPr>
              <a:defRPr>
                <a:solidFill>
                  <a:schemeClr val="bg1"/>
                </a:solidFill>
              </a:defRPr>
            </a:lvl1pPr>
          </a:lstStyle>
          <a:p>
            <a:r>
              <a:rPr lang="en-GB" noProof="0"/>
              <a:t>Click icon to add picture</a:t>
            </a:r>
            <a:endParaRPr lang="en-AU" noProof="0" dirty="0"/>
          </a:p>
        </p:txBody>
      </p:sp>
    </p:spTree>
    <p:extLst>
      <p:ext uri="{BB962C8B-B14F-4D97-AF65-F5344CB8AC3E}">
        <p14:creationId xmlns:p14="http://schemas.microsoft.com/office/powerpoint/2010/main" val="114813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dirty="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GB"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GB" noProof="0"/>
              <a:t>Click to edit Master title style</a:t>
            </a:r>
            <a:endParaRPr lang="en-AU" noProof="0" dirty="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9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GB" noProof="0"/>
              <a:t>Click to edit Master title style</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4" name="Content Placeholder 3"/>
          <p:cNvSpPr>
            <a:spLocks noGrp="1"/>
          </p:cNvSpPr>
          <p:nvPr>
            <p:ph sz="half" idx="2"/>
          </p:nvPr>
        </p:nvSpPr>
        <p:spPr>
          <a:xfrm>
            <a:off x="6228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4" name="Content Placeholder 3"/>
          <p:cNvSpPr>
            <a:spLocks noGrp="1"/>
          </p:cNvSpPr>
          <p:nvPr>
            <p:ph sz="half" idx="2"/>
          </p:nvPr>
        </p:nvSpPr>
        <p:spPr>
          <a:xfrm>
            <a:off x="6228000" y="1799996"/>
            <a:ext cx="5616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027668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4" name="Content Placeholder 3"/>
          <p:cNvSpPr>
            <a:spLocks noGrp="1"/>
          </p:cNvSpPr>
          <p:nvPr>
            <p:ph sz="half" idx="2"/>
          </p:nvPr>
        </p:nvSpPr>
        <p:spPr>
          <a:xfrm>
            <a:off x="8172000" y="1799996"/>
            <a:ext cx="3672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GB"/>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GB" noProof="0"/>
              <a:t>Click icon to add picture</a:t>
            </a:r>
            <a:endParaRPr lang="en-AU" noProof="0" dirty="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dirty="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dirty="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dirty="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49381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dirty="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5636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GB"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6734665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GB" noProof="0"/>
              <a:t>Click icon to add chart</a:t>
            </a:r>
            <a:endParaRPr lang="en-AU" noProof="0"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GB" noProof="0"/>
              <a:t>Click to edit Master text styles</a:t>
            </a:r>
          </a:p>
          <a:p>
            <a:pPr lvl="1"/>
            <a:r>
              <a:rPr lang="en-GB"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GB" noProof="0"/>
              <a:t>Click icon to add chart</a:t>
            </a:r>
            <a:endParaRPr lang="en-AU" noProof="0"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dirty="0"/>
              <a:t>Click to edit text styles</a:t>
            </a:r>
          </a:p>
          <a:p>
            <a:pPr lvl="1"/>
            <a:r>
              <a:rPr lang="en-AU" noProof="0"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12596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GB" noProof="0"/>
              <a:t>Click to edit Master title style</a:t>
            </a:r>
            <a:endParaRPr lang="en-AU" noProof="0"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65956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AU" noProof="0"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SW Gov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326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0383289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GB"/>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GB" noProof="0"/>
              <a:t>Click icon to add table</a:t>
            </a:r>
            <a:endParaRPr lang="en-AU" noProof="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GB" noProof="0"/>
              <a:t>Click icon to add table</a:t>
            </a:r>
            <a:endParaRPr lang="en-AU" noProof="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GB" noProof="0"/>
              <a:t>Click icon to add table</a:t>
            </a:r>
            <a:endParaRPr lang="en-AU" noProof="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GB" noProof="0"/>
              <a:t>Click icon to add table</a:t>
            </a:r>
            <a:endParaRPr lang="en-AU" noProof="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97863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GB" noProof="0"/>
              <a:t>Click icon to add table</a:t>
            </a:r>
            <a:endParaRPr lang="en-AU" noProof="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0996102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33339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325065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GB"/>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GB" noProof="0"/>
              <a:t>Click icon to add table</a:t>
            </a:r>
            <a:endParaRPr lang="en-AU" noProof="0"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GB" noProof="0"/>
              <a:t>Click icon to add table</a:t>
            </a:r>
            <a:endParaRPr lang="en-AU" noProof="0"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GB" noProof="0"/>
              <a:t>Click icon to add table</a:t>
            </a:r>
            <a:endParaRPr lang="en-AU" noProof="0"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GB" noProof="0"/>
              <a:t>Click icon to add table</a:t>
            </a:r>
            <a:endParaRPr lang="en-AU" noProof="0"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65172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3465342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a:p>
            <a:pPr lvl="1"/>
            <a:r>
              <a:rPr lang="en-GB"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153089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GB" noProof="0"/>
              <a:t>Click to edit Master text styles</a:t>
            </a:r>
          </a:p>
          <a:p>
            <a:pPr lvl="1"/>
            <a:r>
              <a:rPr lang="en-GB"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46817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6626912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7099055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33758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GB" noProof="0"/>
              <a:t>Click to edit Master title style</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69342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799996"/>
            <a:ext cx="5616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026900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8172000" y="1799996"/>
            <a:ext cx="3672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134959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GB"/>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38434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GB" noProof="0"/>
              <a:t>Click icon to add table</a:t>
            </a:r>
            <a:endParaRPr lang="en-AU" noProof="0"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GB"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GB" noProof="0"/>
              <a:t>Click icon to add picture</a:t>
            </a:r>
            <a:endParaRPr lang="en-AU" noProof="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377825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055837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86776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GB" noProof="0"/>
              <a:t>Click icon to add chart</a:t>
            </a:r>
            <a:endParaRPr lang="en-AU" noProof="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GB" noProof="0"/>
              <a:t>Click to edit Master text styles</a:t>
            </a:r>
          </a:p>
          <a:p>
            <a:pPr lvl="1"/>
            <a:r>
              <a:rPr lang="en-GB"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GB" noProof="0"/>
              <a:t>Click icon to add chart</a:t>
            </a:r>
            <a:endParaRPr lang="en-AU" noProof="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a:t>Click to edit text styles</a:t>
            </a:r>
          </a:p>
          <a:p>
            <a:pPr lvl="1"/>
            <a:r>
              <a:rPr lang="en-AU" noProof="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8703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86858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AU" noProof="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162172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5559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GB"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GB"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dirty="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4131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dirty="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428287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144384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GB"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a:p>
            <a:pPr lvl="1"/>
            <a:r>
              <a:rPr lang="en-GB"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GB"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dirty="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GB" noProof="0"/>
              <a:t>Click to edit Master title style</a:t>
            </a:r>
            <a:endParaRPr lang="en-AU" noProof="0"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GB" noProof="0"/>
              <a:t>Click to edit Master text styles</a:t>
            </a:r>
          </a:p>
          <a:p>
            <a:pPr lvl="1"/>
            <a:r>
              <a:rPr lang="en-GB"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61873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1.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noProof="0"/>
              <a:t>Click to edit Master title style</a:t>
            </a:r>
            <a:endParaRPr lang="en-AU" noProof="0" dirty="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93" r:id="rId1"/>
    <p:sldLayoutId id="2147483697" r:id="rId2"/>
    <p:sldLayoutId id="2147483675" r:id="rId3"/>
    <p:sldLayoutId id="2147483676" r:id="rId4"/>
    <p:sldLayoutId id="2147483689" r:id="rId5"/>
    <p:sldLayoutId id="2147483673" r:id="rId6"/>
    <p:sldLayoutId id="2147483674" r:id="rId7"/>
    <p:sldLayoutId id="2147483678" r:id="rId8"/>
    <p:sldLayoutId id="2147483681" r:id="rId9"/>
    <p:sldLayoutId id="2147483662" r:id="rId10"/>
    <p:sldLayoutId id="2147483672" r:id="rId11"/>
    <p:sldLayoutId id="2147483677" r:id="rId12"/>
    <p:sldLayoutId id="2147483664" r:id="rId13"/>
    <p:sldLayoutId id="2147483696" r:id="rId14"/>
    <p:sldLayoutId id="2147483679" r:id="rId15"/>
    <p:sldLayoutId id="2147483687" r:id="rId16"/>
    <p:sldLayoutId id="2147483680" r:id="rId17"/>
    <p:sldLayoutId id="2147483695" r:id="rId18"/>
    <p:sldLayoutId id="2147483685" r:id="rId19"/>
    <p:sldLayoutId id="2147483686" r:id="rId20"/>
    <p:sldLayoutId id="2147483665" r:id="rId21"/>
    <p:sldLayoutId id="2147483666" r:id="rId22"/>
    <p:sldLayoutId id="2147483667" r:id="rId23"/>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C03B3BBA-B5A3-4BE5-B8CA-01F7529EBF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50837" y="2401500"/>
            <a:ext cx="1890326" cy="2055000"/>
          </a:xfrm>
          <a:prstGeom prst="rect">
            <a:avLst/>
          </a:prstGeom>
        </p:spPr>
      </p:pic>
    </p:spTree>
    <p:extLst>
      <p:ext uri="{BB962C8B-B14F-4D97-AF65-F5344CB8AC3E}">
        <p14:creationId xmlns:p14="http://schemas.microsoft.com/office/powerpoint/2010/main" val="4189890507"/>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noProof="0"/>
              <a:t>Click to edit Master title style</a:t>
            </a:r>
            <a:endParaRPr lang="en-AU" noProof="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a:p>
        </p:txBody>
      </p:sp>
    </p:spTree>
    <p:extLst>
      <p:ext uri="{BB962C8B-B14F-4D97-AF65-F5344CB8AC3E}">
        <p14:creationId xmlns:p14="http://schemas.microsoft.com/office/powerpoint/2010/main" val="20533873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digital.nsw.gov.au/policy/digital-assurance/resources-for-agencies-and-expert-reviewers"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4798C-3A39-7150-C8F7-B8A567B68409}"/>
            </a:ext>
          </a:extLst>
        </p:cNvPr>
        <p:cNvGrpSpPr/>
        <p:nvPr/>
      </p:nvGrpSpPr>
      <p:grpSpPr>
        <a:xfrm>
          <a:off x="0" y="0"/>
          <a:ext cx="0" cy="0"/>
          <a:chOff x="0" y="0"/>
          <a:chExt cx="0" cy="0"/>
        </a:xfrm>
      </p:grpSpPr>
      <p:pic>
        <p:nvPicPr>
          <p:cNvPr id="9" name="Picture Placeholder 2">
            <a:extLst>
              <a:ext uri="{FF2B5EF4-FFF2-40B4-BE49-F238E27FC236}">
                <a16:creationId xmlns:a16="http://schemas.microsoft.com/office/drawing/2014/main" id="{3295536C-2593-D36B-25E4-F5625605620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10344" r="3706" b="3438"/>
          <a:stretch/>
        </p:blipFill>
        <p:spPr>
          <a:xfrm>
            <a:off x="0" y="0"/>
            <a:ext cx="10851776" cy="6858000"/>
          </a:xfrm>
          <a:prstGeom prst="rect">
            <a:avLst/>
          </a:prstGeom>
        </p:spPr>
      </p:pic>
      <p:sp>
        <p:nvSpPr>
          <p:cNvPr id="2" name="Text Placeholder 1">
            <a:extLst>
              <a:ext uri="{FF2B5EF4-FFF2-40B4-BE49-F238E27FC236}">
                <a16:creationId xmlns:a16="http://schemas.microsoft.com/office/drawing/2014/main" id="{FE2BCF2C-9B51-F763-BCC6-2443A2938852}"/>
              </a:ext>
              <a:ext uri="{C183D7F6-B498-43B3-948B-1728B52AA6E4}">
                <adec:decorative xmlns:adec="http://schemas.microsoft.com/office/drawing/2017/decorative" val="1"/>
              </a:ext>
            </a:extLst>
          </p:cNvPr>
          <p:cNvSpPr>
            <a:spLocks noGrp="1"/>
          </p:cNvSpPr>
          <p:nvPr>
            <p:ph type="body" sz="quarter" idx="15"/>
          </p:nvPr>
        </p:nvSpPr>
        <p:spPr>
          <a:xfrm>
            <a:off x="376795" y="372640"/>
            <a:ext cx="5400000" cy="684000"/>
          </a:xfrm>
        </p:spPr>
        <p:txBody>
          <a:bodyPr/>
          <a:lstStyle/>
          <a:p>
            <a:r>
              <a:rPr lang="en-AU" sz="1600" dirty="0"/>
              <a:t>Digital NSW </a:t>
            </a:r>
            <a:r>
              <a:rPr lang="en-AU" sz="1600" dirty="0">
                <a:latin typeface="+mn-lt"/>
              </a:rPr>
              <a:t>| DSSA</a:t>
            </a:r>
          </a:p>
        </p:txBody>
      </p:sp>
      <p:sp>
        <p:nvSpPr>
          <p:cNvPr id="16" name="Title 15">
            <a:extLst>
              <a:ext uri="{FF2B5EF4-FFF2-40B4-BE49-F238E27FC236}">
                <a16:creationId xmlns:a16="http://schemas.microsoft.com/office/drawing/2014/main" id="{1324485B-C892-4270-BD31-D33ACC0710D2}"/>
              </a:ext>
            </a:extLst>
          </p:cNvPr>
          <p:cNvSpPr>
            <a:spLocks noGrp="1"/>
          </p:cNvSpPr>
          <p:nvPr>
            <p:ph type="ctrTitle"/>
          </p:nvPr>
        </p:nvSpPr>
        <p:spPr>
          <a:xfrm>
            <a:off x="376795" y="1137555"/>
            <a:ext cx="3896320" cy="4598364"/>
          </a:xfrm>
        </p:spPr>
        <p:txBody>
          <a:bodyPr anchor="ctr"/>
          <a:lstStyle/>
          <a:p>
            <a:r>
              <a:rPr lang="en-AU" sz="3600" dirty="0"/>
              <a:t>Gate 5 Review: Guideline and Workbook</a:t>
            </a:r>
            <a:br>
              <a:rPr lang="en-AU" sz="3600" dirty="0"/>
            </a:br>
            <a:r>
              <a:rPr lang="en-AU" sz="2400" dirty="0">
                <a:solidFill>
                  <a:schemeClr val="accent3"/>
                </a:solidFill>
              </a:rPr>
              <a:t>Pre-commissioning</a:t>
            </a:r>
          </a:p>
        </p:txBody>
      </p:sp>
      <p:sp>
        <p:nvSpPr>
          <p:cNvPr id="10" name="Text Placeholder 9">
            <a:extLst>
              <a:ext uri="{FF2B5EF4-FFF2-40B4-BE49-F238E27FC236}">
                <a16:creationId xmlns:a16="http://schemas.microsoft.com/office/drawing/2014/main" id="{5A513EF8-DC02-A04D-732E-8326F632FAF9}"/>
              </a:ext>
            </a:extLst>
          </p:cNvPr>
          <p:cNvSpPr>
            <a:spLocks noGrp="1"/>
          </p:cNvSpPr>
          <p:nvPr>
            <p:ph type="body" sz="quarter" idx="12"/>
          </p:nvPr>
        </p:nvSpPr>
        <p:spPr>
          <a:xfrm>
            <a:off x="376795" y="6115424"/>
            <a:ext cx="5400000" cy="360000"/>
          </a:xfrm>
        </p:spPr>
        <p:txBody>
          <a:bodyPr/>
          <a:lstStyle/>
          <a:p>
            <a:r>
              <a:rPr lang="en-AU" sz="1600" dirty="0"/>
              <a:t>April 2026</a:t>
            </a:r>
          </a:p>
        </p:txBody>
      </p:sp>
    </p:spTree>
    <p:extLst>
      <p:ext uri="{BB962C8B-B14F-4D97-AF65-F5344CB8AC3E}">
        <p14:creationId xmlns:p14="http://schemas.microsoft.com/office/powerpoint/2010/main" val="244298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Review outputs include</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2">
            <a:extLst>
              <a:ext uri="{FF2B5EF4-FFF2-40B4-BE49-F238E27FC236}">
                <a16:creationId xmlns:a16="http://schemas.microsoft.com/office/drawing/2014/main" id="{DB54987B-0AD5-E208-17E7-BC75436B781A}"/>
              </a:ext>
            </a:extLst>
          </p:cNvPr>
          <p:cNvSpPr>
            <a:spLocks noGrp="1"/>
          </p:cNvSpPr>
          <p:nvPr>
            <p:ph idx="1"/>
          </p:nvPr>
        </p:nvSpPr>
        <p:spPr>
          <a:xfrm>
            <a:off x="360000" y="1800000"/>
            <a:ext cx="6090227" cy="4143600"/>
          </a:xfrm>
        </p:spPr>
        <p:txBody>
          <a:bodyPr vert="horz" lIns="0" tIns="0" rIns="0" bIns="0" numCol="1" spcCol="360000" rtlCol="0" anchor="t">
            <a:noAutofit/>
          </a:bodyPr>
          <a:lstStyle/>
          <a:p>
            <a:pPr marL="342900" indent="-342900">
              <a:spcAft>
                <a:spcPts val="1000"/>
              </a:spcAft>
              <a:buFont typeface="Arial" panose="020B0604020202020204" pitchFamily="34" charset="0"/>
              <a:buChar char="•"/>
            </a:pPr>
            <a:r>
              <a:rPr lang="en-AU" sz="1700" dirty="0"/>
              <a:t>End-of-day Sponsor update</a:t>
            </a:r>
          </a:p>
          <a:p>
            <a:pPr marL="342900" indent="-342900">
              <a:spcAft>
                <a:spcPts val="1000"/>
              </a:spcAft>
              <a:buFont typeface="Arial" panose="020B0604020202020204" pitchFamily="34" charset="0"/>
              <a:buChar char="•"/>
            </a:pPr>
            <a:r>
              <a:rPr lang="en-AU" sz="1700" dirty="0"/>
              <a:t>Sponsor Debrief (coinciding with issue of Draft Report)</a:t>
            </a:r>
          </a:p>
          <a:p>
            <a:pPr marL="342900" indent="-342900">
              <a:spcAft>
                <a:spcPts val="1000"/>
              </a:spcAft>
              <a:buFont typeface="Arial" panose="020B0604020202020204" pitchFamily="34" charset="0"/>
              <a:buChar char="•"/>
            </a:pPr>
            <a:r>
              <a:rPr lang="en-AU" sz="1700" dirty="0"/>
              <a:t>The Final Report covering:</a:t>
            </a:r>
          </a:p>
          <a:p>
            <a:pPr marL="702310" lvl="4" indent="-342900">
              <a:spcAft>
                <a:spcPts val="1000"/>
              </a:spcAft>
              <a:buFont typeface="System Font Regular"/>
              <a:buChar char="–"/>
            </a:pPr>
            <a:r>
              <a:rPr lang="en-AU" sz="1500"/>
              <a:t>Review Team’s delivery confidence assessment rating </a:t>
            </a:r>
            <a:br>
              <a:rPr lang="en-AU" sz="1500" dirty="0"/>
            </a:br>
            <a:r>
              <a:rPr lang="en-AU" sz="1500"/>
              <a:t>i.e. High / Medium-High / Medium / Medium-Low / Low</a:t>
            </a:r>
          </a:p>
          <a:p>
            <a:pPr marL="702900" lvl="4" indent="-342900">
              <a:spcAft>
                <a:spcPts val="1000"/>
              </a:spcAft>
              <a:buFont typeface="System Font Regular"/>
              <a:buChar char="–"/>
            </a:pPr>
            <a:r>
              <a:rPr lang="en-AU" sz="1500" dirty="0"/>
              <a:t>Detailed Recommendation explanation and classification </a:t>
            </a:r>
            <a:br>
              <a:rPr lang="en-AU" sz="1500" dirty="0"/>
            </a:br>
            <a:r>
              <a:rPr lang="en-AU" sz="1500" dirty="0"/>
              <a:t>i.e. Critical / Essential / Recommended</a:t>
            </a:r>
          </a:p>
          <a:p>
            <a:pPr marL="702900" lvl="4" indent="-342900">
              <a:spcAft>
                <a:spcPts val="1000"/>
              </a:spcAft>
              <a:buFont typeface="System Font Regular"/>
              <a:buChar char="–"/>
            </a:pPr>
            <a:r>
              <a:rPr lang="en-AU" sz="1500" dirty="0"/>
              <a:t>Sponsor’s acknowledgement &amp; comments</a:t>
            </a:r>
          </a:p>
          <a:p>
            <a:pPr marL="702900" lvl="4" indent="-342900">
              <a:spcAft>
                <a:spcPts val="1000"/>
              </a:spcAft>
              <a:buFont typeface="System Font Regular"/>
              <a:buChar char="–"/>
            </a:pPr>
            <a:r>
              <a:rPr lang="en-AU" sz="1500" dirty="0"/>
              <a:t>Agency’s Recommendation responses / close out plan</a:t>
            </a:r>
          </a:p>
          <a:p>
            <a:pPr marL="702900" lvl="4" indent="-342900">
              <a:spcAft>
                <a:spcPts val="1000"/>
              </a:spcAft>
              <a:buFont typeface="System Font Regular"/>
              <a:buChar char="–"/>
            </a:pPr>
            <a:r>
              <a:rPr lang="en-AU" sz="1500" dirty="0"/>
              <a:t>Agreement on next Review timing</a:t>
            </a:r>
          </a:p>
        </p:txBody>
      </p:sp>
      <p:pic>
        <p:nvPicPr>
          <p:cNvPr id="10" name="Picture 9" descr="A close up of a logo&#10;&#10;Description automatically generated">
            <a:extLst>
              <a:ext uri="{FF2B5EF4-FFF2-40B4-BE49-F238E27FC236}">
                <a16:creationId xmlns:a16="http://schemas.microsoft.com/office/drawing/2014/main" id="{F7D2F6CE-AE5E-55A5-7866-7E84C84A7DEE}"/>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Tree>
    <p:extLst>
      <p:ext uri="{BB962C8B-B14F-4D97-AF65-F5344CB8AC3E}">
        <p14:creationId xmlns:p14="http://schemas.microsoft.com/office/powerpoint/2010/main" val="1610770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sp>
        <p:nvSpPr>
          <p:cNvPr id="5" name="Title 16">
            <a:extLst>
              <a:ext uri="{FF2B5EF4-FFF2-40B4-BE49-F238E27FC236}">
                <a16:creationId xmlns:a16="http://schemas.microsoft.com/office/drawing/2014/main" id="{48DF7C40-44C3-B547-2D08-B6DBF535D558}"/>
              </a:ext>
            </a:extLst>
          </p:cNvPr>
          <p:cNvSpPr txBox="1">
            <a:spLocks/>
          </p:cNvSpPr>
          <p:nvPr/>
        </p:nvSpPr>
        <p:spPr>
          <a:xfrm>
            <a:off x="1190229" y="1748046"/>
            <a:ext cx="5752424" cy="1680954"/>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dirty="0">
                <a:solidFill>
                  <a:schemeClr val="bg1"/>
                </a:solidFill>
              </a:rPr>
              <a:t>Conducting a Gate 5 Gateway Review</a:t>
            </a:r>
          </a:p>
        </p:txBody>
      </p:sp>
      <p:cxnSp>
        <p:nvCxnSpPr>
          <p:cNvPr id="7" name="Straight Connector 6">
            <a:extLst>
              <a:ext uri="{FF2B5EF4-FFF2-40B4-BE49-F238E27FC236}">
                <a16:creationId xmlns:a16="http://schemas.microsoft.com/office/drawing/2014/main" id="{390D3E61-2418-8AD7-FEFB-D531B893E977}"/>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colorful lines on a black background&#10;&#10;Description automatically generated">
            <a:extLst>
              <a:ext uri="{FF2B5EF4-FFF2-40B4-BE49-F238E27FC236}">
                <a16:creationId xmlns:a16="http://schemas.microsoft.com/office/drawing/2014/main" id="{26BCC00D-793D-D585-6F89-86C7A083F657}"/>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Tree>
    <p:extLst>
      <p:ext uri="{BB962C8B-B14F-4D97-AF65-F5344CB8AC3E}">
        <p14:creationId xmlns:p14="http://schemas.microsoft.com/office/powerpoint/2010/main" val="2600797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5 Gateway Review</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216566455"/>
              </p:ext>
            </p:extLst>
          </p:nvPr>
        </p:nvGraphicFramePr>
        <p:xfrm>
          <a:off x="359997" y="1799997"/>
          <a:ext cx="10584000" cy="365096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231955">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306275">
                <a:tc>
                  <a:txBody>
                    <a:bodyPr/>
                    <a:lstStyle/>
                    <a:p>
                      <a:pPr>
                        <a:spcAft>
                          <a:spcPts val="400"/>
                        </a:spcAft>
                      </a:pPr>
                      <a:r>
                        <a:rPr lang="en-AU" sz="1500" dirty="0">
                          <a:solidFill>
                            <a:schemeClr val="tx1"/>
                          </a:solidFill>
                        </a:rPr>
                        <a:t>1</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Entry Criteria</a:t>
                      </a:r>
                    </a:p>
                    <a:p>
                      <a:pPr>
                        <a:spcAft>
                          <a:spcPts val="400"/>
                        </a:spcAft>
                      </a:pPr>
                      <a:r>
                        <a:rPr lang="en-AU" sz="1500" dirty="0"/>
                        <a:t>Project has cleared previous critical issues raised in gateway, the project can demonstrate it is ready for commissioning in the near future.</a:t>
                      </a:r>
                    </a:p>
                    <a:p>
                      <a:pPr>
                        <a:spcAft>
                          <a:spcPts val="400"/>
                        </a:spcAft>
                      </a:pPr>
                      <a:r>
                        <a:rPr lang="en-AU" sz="1500" dirty="0"/>
                        <a:t>6 weeks prior to the Gateway commencement date, the Accountable Agency checks readiness of the project for the Gate 5 Review and contacts the Gateway Coordination Agency (GCA).</a:t>
                      </a:r>
                    </a:p>
                    <a:p>
                      <a:pPr>
                        <a:spcAft>
                          <a:spcPts val="400"/>
                        </a:spcAft>
                      </a:pPr>
                      <a:r>
                        <a:rPr lang="en-AU" sz="1500" dirty="0"/>
                        <a:t>(Note the DCS Assurance team will also monitor the likely timeframe through the regular assurance catch ups each month.)</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3">
                  <a:txBody>
                    <a:bodyPr/>
                    <a:lstStyle/>
                    <a:p>
                      <a:pPr algn="ctr">
                        <a:spcAft>
                          <a:spcPts val="400"/>
                        </a:spcAft>
                      </a:pPr>
                      <a:r>
                        <a:rPr lang="en-AU" sz="1500" dirty="0"/>
                        <a:t>6 Weeks </a:t>
                      </a:r>
                      <a:br>
                        <a:rPr lang="en-AU" sz="1500" dirty="0"/>
                      </a:br>
                      <a:r>
                        <a:rPr lang="en-AU" sz="1500" dirty="0"/>
                        <a:t>+ prior</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1356">
                <a:tc>
                  <a:txBody>
                    <a:bodyPr/>
                    <a:lstStyle/>
                    <a:p>
                      <a:pPr>
                        <a:spcAft>
                          <a:spcPts val="400"/>
                        </a:spcAft>
                      </a:pPr>
                      <a:r>
                        <a:rPr lang="en-AU" sz="1500" dirty="0">
                          <a:solidFill>
                            <a:schemeClr val="tx1"/>
                          </a:solidFill>
                        </a:rPr>
                        <a:t>2</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GCA Review Manager (Digital Assurance) and Accountable Agency confirm the Review Dates.</a:t>
                      </a:r>
                    </a:p>
                    <a:p>
                      <a:pPr>
                        <a:spcAft>
                          <a:spcPts val="400"/>
                        </a:spcAft>
                      </a:pPr>
                      <a:r>
                        <a:rPr lang="en-AU" sz="1500" dirty="0"/>
                        <a:t>(Dates must consider key stakeholder availability including the Sponsor)</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431356">
                <a:tc>
                  <a:txBody>
                    <a:bodyPr/>
                    <a:lstStyle/>
                    <a:p>
                      <a:pPr>
                        <a:spcAft>
                          <a:spcPts val="400"/>
                        </a:spcAft>
                      </a:pPr>
                      <a:r>
                        <a:rPr lang="en-AU" sz="1500" dirty="0">
                          <a:solidFill>
                            <a:schemeClr val="tx1"/>
                          </a:solidFill>
                        </a:rPr>
                        <a:t>3</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GCA Review Manager appoints an independent Reviewer Team to the review.</a:t>
                      </a:r>
                    </a:p>
                    <a:p>
                      <a:pPr>
                        <a:spcAft>
                          <a:spcPts val="400"/>
                        </a:spcAft>
                      </a:pPr>
                      <a:r>
                        <a:rPr lang="en-AU" sz="1500" dirty="0"/>
                        <a:t>( As per the expert reviewer panel appointment process.)</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20850317"/>
                  </a:ext>
                </a:extLst>
              </a:tr>
            </a:tbl>
          </a:graphicData>
        </a:graphic>
      </p:graphicFrame>
      <p:pic>
        <p:nvPicPr>
          <p:cNvPr id="12" name="Graphic 11">
            <a:extLst>
              <a:ext uri="{FF2B5EF4-FFF2-40B4-BE49-F238E27FC236}">
                <a16:creationId xmlns:a16="http://schemas.microsoft.com/office/drawing/2014/main" id="{1AFFBBFE-68C4-5531-956D-999FC85E56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69121" y="3073409"/>
            <a:ext cx="488111" cy="488111"/>
          </a:xfrm>
          <a:prstGeom prst="rect">
            <a:avLst/>
          </a:prstGeom>
        </p:spPr>
      </p:pic>
    </p:spTree>
    <p:extLst>
      <p:ext uri="{BB962C8B-B14F-4D97-AF65-F5344CB8AC3E}">
        <p14:creationId xmlns:p14="http://schemas.microsoft.com/office/powerpoint/2010/main" val="580060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5 Gateway Review</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3794222892"/>
              </p:ext>
            </p:extLst>
          </p:nvPr>
        </p:nvGraphicFramePr>
        <p:xfrm>
          <a:off x="359997" y="1799998"/>
          <a:ext cx="10584000" cy="264932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dirty="0">
                          <a:solidFill>
                            <a:schemeClr val="tx1"/>
                          </a:solidFill>
                        </a:rPr>
                        <a:t>4</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GCA Review Manager conducts a briefing with the Accountable Agency to gain a common understanding of the project’s status, identify any supporting documentation required and provide guidance on how to complete the Gate 5  readiness checklist template.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endParaRPr lang="en-AU" sz="1500" dirty="0"/>
                    </a:p>
                    <a:p>
                      <a:pPr algn="ctr">
                        <a:spcAft>
                          <a:spcPts val="400"/>
                        </a:spcAft>
                      </a:pPr>
                      <a:r>
                        <a:rPr lang="en-AU" sz="1500" dirty="0"/>
                        <a:t>1 Month prior</a:t>
                      </a:r>
                    </a:p>
                    <a:p>
                      <a:pPr algn="ctr">
                        <a:spcAft>
                          <a:spcPts val="400"/>
                        </a:spcAft>
                      </a:pPr>
                      <a:r>
                        <a:rPr lang="en-AU" sz="1500" dirty="0"/>
                        <a:t>Preparation  / Planning</a:t>
                      </a:r>
                    </a:p>
                    <a:p>
                      <a:pPr algn="ctr">
                        <a:spcAft>
                          <a:spcPts val="400"/>
                        </a:spcAft>
                      </a:pPr>
                      <a:r>
                        <a:rPr lang="en-AU" sz="1500" dirty="0"/>
                        <a:t>TOR</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dirty="0">
                          <a:solidFill>
                            <a:schemeClr val="tx1"/>
                          </a:solidFill>
                        </a:rPr>
                        <a:t>5</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The Accountable Agency complete the Gate 5 readiness checklist template with input from key Agency stakeholders.</a:t>
                      </a:r>
                    </a:p>
                    <a:p>
                      <a:pPr>
                        <a:spcAft>
                          <a:spcPts val="400"/>
                        </a:spcAft>
                      </a:pPr>
                      <a:r>
                        <a:rPr lang="en-AU" sz="1500" dirty="0"/>
                        <a:t>A draft Terms of Reference (</a:t>
                      </a:r>
                      <a:r>
                        <a:rPr lang="en-AU" sz="1500" dirty="0" err="1"/>
                        <a:t>ToR</a:t>
                      </a:r>
                      <a:r>
                        <a:rPr lang="en-AU" sz="1500" dirty="0"/>
                        <a:t>) is also completed at this time by the GCA Review Manager (Digital Assurance), this is shared with the Agency to refine.</a:t>
                      </a:r>
                    </a:p>
                    <a:p>
                      <a:pPr>
                        <a:spcAft>
                          <a:spcPts val="400"/>
                        </a:spcAft>
                      </a:pPr>
                      <a:r>
                        <a:rPr lang="en-AU" sz="1500" dirty="0"/>
                        <a:t>The project sponsor to agree/sign off.)</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8634" y="2357763"/>
            <a:ext cx="390339" cy="390339"/>
          </a:xfrm>
          <a:prstGeom prst="rect">
            <a:avLst/>
          </a:prstGeom>
        </p:spPr>
      </p:pic>
    </p:spTree>
    <p:extLst>
      <p:ext uri="{BB962C8B-B14F-4D97-AF65-F5344CB8AC3E}">
        <p14:creationId xmlns:p14="http://schemas.microsoft.com/office/powerpoint/2010/main" val="253052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5 Gateway Review</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3064606972"/>
              </p:ext>
            </p:extLst>
          </p:nvPr>
        </p:nvGraphicFramePr>
        <p:xfrm>
          <a:off x="359997" y="1799998"/>
          <a:ext cx="10584000" cy="360016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333291">
                <a:tc>
                  <a:txBody>
                    <a:bodyPr/>
                    <a:lstStyle/>
                    <a:p>
                      <a:pPr>
                        <a:spcAft>
                          <a:spcPts val="400"/>
                        </a:spcAft>
                      </a:pPr>
                      <a:r>
                        <a:rPr lang="en-AU" sz="1500" dirty="0">
                          <a:solidFill>
                            <a:schemeClr val="tx1"/>
                          </a:solidFill>
                        </a:rPr>
                        <a:t>6</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The Accountable Agency provide the Reviewer Team with the readiness checklist and provide supporting documentation to the allocated secure shared drive location.</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3">
                  <a:txBody>
                    <a:bodyPr/>
                    <a:lstStyle/>
                    <a:p>
                      <a:pPr algn="ctr">
                        <a:spcAft>
                          <a:spcPts val="400"/>
                        </a:spcAft>
                      </a:pPr>
                      <a:r>
                        <a:rPr lang="en-AU" sz="1500" dirty="0"/>
                        <a:t>Finalise Plan and Conduct</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287968">
                <a:tc>
                  <a:txBody>
                    <a:bodyPr/>
                    <a:lstStyle/>
                    <a:p>
                      <a:pPr>
                        <a:spcAft>
                          <a:spcPts val="400"/>
                        </a:spcAft>
                      </a:pPr>
                      <a:r>
                        <a:rPr lang="en-AU" sz="1500" dirty="0">
                          <a:solidFill>
                            <a:schemeClr val="tx1"/>
                          </a:solidFill>
                        </a:rPr>
                        <a:t>7</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Pre-Planning</a:t>
                      </a:r>
                    </a:p>
                    <a:p>
                      <a:pPr>
                        <a:spcAft>
                          <a:spcPts val="400"/>
                        </a:spcAft>
                      </a:pPr>
                      <a:r>
                        <a:rPr lang="en-AU" sz="1500" dirty="0"/>
                        <a:t>GCA Review Manager meets with the Independent Review Team to jointly review the Terms of Reference for the Gate 5 and if additional documentation is considered then the request can be made for this as well the key interviewees.</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372217">
                <a:tc>
                  <a:txBody>
                    <a:bodyPr/>
                    <a:lstStyle/>
                    <a:p>
                      <a:pPr>
                        <a:spcAft>
                          <a:spcPts val="400"/>
                        </a:spcAft>
                      </a:pPr>
                      <a:r>
                        <a:rPr lang="en-AU" sz="1500" dirty="0">
                          <a:solidFill>
                            <a:schemeClr val="tx1"/>
                          </a:solidFill>
                        </a:rPr>
                        <a:t>8</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Planning formal Kick off</a:t>
                      </a:r>
                    </a:p>
                    <a:p>
                      <a:pPr>
                        <a:spcAft>
                          <a:spcPts val="400"/>
                        </a:spcAft>
                      </a:pPr>
                      <a:r>
                        <a:rPr lang="en-AU" sz="1500" dirty="0"/>
                        <a:t>This starts with the kick-off meeting where the sponsor and delegates outline the project to be assessed and any key background needed to provide context.</a:t>
                      </a:r>
                    </a:p>
                    <a:p>
                      <a:pPr>
                        <a:spcAft>
                          <a:spcPts val="400"/>
                        </a:spcAft>
                      </a:pPr>
                      <a:r>
                        <a:rPr lang="en-AU" sz="1500" dirty="0"/>
                        <a:t>High level run through of the Gateway process, roles and responsibilities</a:t>
                      </a:r>
                    </a:p>
                    <a:p>
                      <a:pPr>
                        <a:spcAft>
                          <a:spcPts val="400"/>
                        </a:spcAft>
                      </a:pPr>
                      <a:r>
                        <a:rPr lang="en-AU" sz="1500" dirty="0"/>
                        <a:t>Documentation requirements are confirmed, and interview are scheduled and confirmed</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20850317"/>
                  </a:ext>
                </a:extLst>
              </a:tr>
            </a:tbl>
          </a:graphicData>
        </a:graphic>
      </p:graphicFrame>
      <p:pic>
        <p:nvPicPr>
          <p:cNvPr id="3" name="Graphic 2">
            <a:extLst>
              <a:ext uri="{FF2B5EF4-FFF2-40B4-BE49-F238E27FC236}">
                <a16:creationId xmlns:a16="http://schemas.microsoft.com/office/drawing/2014/main" id="{3825762A-DE9B-2A53-6DD5-4DB0E87C59C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3012157"/>
            <a:ext cx="390339" cy="390339"/>
          </a:xfrm>
          <a:prstGeom prst="rect">
            <a:avLst/>
          </a:prstGeom>
        </p:spPr>
      </p:pic>
    </p:spTree>
    <p:extLst>
      <p:ext uri="{BB962C8B-B14F-4D97-AF65-F5344CB8AC3E}">
        <p14:creationId xmlns:p14="http://schemas.microsoft.com/office/powerpoint/2010/main" val="412452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5 Gateway Review</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1018522682"/>
              </p:ext>
            </p:extLst>
          </p:nvPr>
        </p:nvGraphicFramePr>
        <p:xfrm>
          <a:off x="359997" y="1799998"/>
          <a:ext cx="10584000" cy="342568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333291">
                <a:tc>
                  <a:txBody>
                    <a:bodyPr/>
                    <a:lstStyle/>
                    <a:p>
                      <a:pPr>
                        <a:spcAft>
                          <a:spcPts val="400"/>
                        </a:spcAft>
                      </a:pPr>
                      <a:r>
                        <a:rPr lang="en-AU" sz="1500" dirty="0">
                          <a:solidFill>
                            <a:schemeClr val="tx1"/>
                          </a:solidFill>
                        </a:rPr>
                        <a:t>9</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Review Week</a:t>
                      </a:r>
                    </a:p>
                    <a:p>
                      <a:pPr>
                        <a:spcAft>
                          <a:spcPts val="400"/>
                        </a:spcAft>
                      </a:pPr>
                      <a:r>
                        <a:rPr lang="en-AU" sz="1500" b="1" i="0" dirty="0">
                          <a:latin typeface="Public Sans SemiBold" pitchFamily="2" charset="77"/>
                        </a:rPr>
                        <a:t>Entry criteria </a:t>
                      </a:r>
                    </a:p>
                    <a:p>
                      <a:pPr marL="285750" indent="-285750">
                        <a:spcAft>
                          <a:spcPts val="400"/>
                        </a:spcAft>
                        <a:buFont typeface="Arial" panose="020B0604020202020204" pitchFamily="34" charset="0"/>
                        <a:buChar char="•"/>
                      </a:pPr>
                      <a:r>
                        <a:rPr lang="en-AU" sz="1500" dirty="0"/>
                        <a:t>TOR Approved, </a:t>
                      </a:r>
                    </a:p>
                    <a:p>
                      <a:pPr marL="285750" indent="-285750">
                        <a:spcAft>
                          <a:spcPts val="400"/>
                        </a:spcAft>
                        <a:buFont typeface="Arial" panose="020B0604020202020204" pitchFamily="34" charset="0"/>
                        <a:buChar char="•"/>
                      </a:pPr>
                      <a:r>
                        <a:rPr lang="en-AU" sz="1500" dirty="0"/>
                        <a:t>All documentation is loaded and available to the team, </a:t>
                      </a:r>
                    </a:p>
                    <a:p>
                      <a:pPr marL="285750" indent="-285750">
                        <a:spcAft>
                          <a:spcPts val="400"/>
                        </a:spcAft>
                        <a:buFont typeface="Arial" panose="020B0604020202020204" pitchFamily="34" charset="0"/>
                        <a:buChar char="•"/>
                      </a:pPr>
                      <a:r>
                        <a:rPr lang="en-AU" sz="1500" dirty="0"/>
                        <a:t>All interviews are scheduled and confirmed, MS Teams Channel for Review teams set up and tested.</a:t>
                      </a:r>
                    </a:p>
                    <a:p>
                      <a:pPr>
                        <a:spcAft>
                          <a:spcPts val="400"/>
                        </a:spcAft>
                      </a:pPr>
                      <a:r>
                        <a:rPr lang="en-AU" sz="1500" dirty="0"/>
                        <a:t>Interview week commences and the scheduled interviews are undertaken by the Gateways reviewers.  </a:t>
                      </a:r>
                    </a:p>
                    <a:p>
                      <a:pPr>
                        <a:spcAft>
                          <a:spcPts val="400"/>
                        </a:spcAft>
                      </a:pPr>
                      <a:r>
                        <a:rPr lang="en-AU" sz="1500" dirty="0"/>
                        <a:t>Up to 18 interviews could be held over this time with the Independent Review team</a:t>
                      </a:r>
                    </a:p>
                    <a:p>
                      <a:pPr>
                        <a:spcAft>
                          <a:spcPts val="400"/>
                        </a:spcAft>
                      </a:pPr>
                      <a:r>
                        <a:rPr lang="en-AU" sz="1500" dirty="0"/>
                        <a:t>The Review team complete the interviews and maintain feedback to the sponsor daily or as deemed appropriate. </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ctr">
                        <a:spcAft>
                          <a:spcPts val="400"/>
                        </a:spcAft>
                      </a:pPr>
                      <a:r>
                        <a:rPr lang="en-AU" sz="1500" dirty="0"/>
                        <a:t>Review Week</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bl>
          </a:graphicData>
        </a:graphic>
      </p:graphicFrame>
      <p:pic>
        <p:nvPicPr>
          <p:cNvPr id="3" name="Graphic 2">
            <a:extLst>
              <a:ext uri="{FF2B5EF4-FFF2-40B4-BE49-F238E27FC236}">
                <a16:creationId xmlns:a16="http://schemas.microsoft.com/office/drawing/2014/main" id="{3825762A-DE9B-2A53-6DD5-4DB0E87C59C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3038661"/>
            <a:ext cx="390339" cy="390339"/>
          </a:xfrm>
          <a:prstGeom prst="rect">
            <a:avLst/>
          </a:prstGeom>
        </p:spPr>
      </p:pic>
    </p:spTree>
    <p:extLst>
      <p:ext uri="{BB962C8B-B14F-4D97-AF65-F5344CB8AC3E}">
        <p14:creationId xmlns:p14="http://schemas.microsoft.com/office/powerpoint/2010/main" val="312334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5 Gateway Review</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nvGraphicFramePr>
        <p:xfrm>
          <a:off x="359997" y="1799998"/>
          <a:ext cx="10584000" cy="297952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dirty="0">
                          <a:solidFill>
                            <a:schemeClr val="tx1"/>
                          </a:solidFill>
                        </a:rPr>
                        <a:t>10</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The draft findings are prepared using the Gate 5 reporting Template. Noting the Scope items need to all be addressed including core areas of focus. </a:t>
                      </a:r>
                    </a:p>
                    <a:p>
                      <a:pPr>
                        <a:spcAft>
                          <a:spcPts val="400"/>
                        </a:spcAft>
                      </a:pPr>
                      <a:r>
                        <a:rPr lang="en-AU" sz="1500" dirty="0"/>
                        <a:t>The draft report is shared with Digital Assurance for initial QA</a:t>
                      </a:r>
                    </a:p>
                    <a:p>
                      <a:pPr>
                        <a:spcAft>
                          <a:spcPts val="400"/>
                        </a:spcAft>
                      </a:pPr>
                      <a:r>
                        <a:rPr lang="en-AU" sz="1500" dirty="0"/>
                        <a:t>Sponsors debrief is undertaken to outline the findings – this is a confidential meeting directly with sponsor.</a:t>
                      </a:r>
                    </a:p>
                    <a:p>
                      <a:pPr>
                        <a:spcAft>
                          <a:spcPts val="400"/>
                        </a:spcAft>
                      </a:pPr>
                      <a:r>
                        <a:rPr lang="en-AU" sz="1500" dirty="0"/>
                        <a:t>Report circulated to the Agency for fact check post Sponsor Debrief.</a:t>
                      </a:r>
                    </a:p>
                    <a:p>
                      <a:pPr>
                        <a:spcAft>
                          <a:spcPts val="400"/>
                        </a:spcAft>
                      </a:pPr>
                      <a:r>
                        <a:rPr lang="en-AU" sz="1500" dirty="0"/>
                        <a:t>Attention is to be given to Cyber, Privacy and now AI impact on the plan.</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r>
                        <a:rPr lang="en-AU" sz="1500" dirty="0"/>
                        <a:t>Reporting</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dirty="0">
                          <a:solidFill>
                            <a:schemeClr val="tx1"/>
                          </a:solidFill>
                        </a:rPr>
                        <a:t>11</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Post Review survey sent out to Accountable Agency, Reviewer Team and GCA Review Manager.</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2939175"/>
            <a:ext cx="390339" cy="390339"/>
          </a:xfrm>
          <a:prstGeom prst="rect">
            <a:avLst/>
          </a:prstGeom>
        </p:spPr>
      </p:pic>
    </p:spTree>
    <p:extLst>
      <p:ext uri="{BB962C8B-B14F-4D97-AF65-F5344CB8AC3E}">
        <p14:creationId xmlns:p14="http://schemas.microsoft.com/office/powerpoint/2010/main" val="1112830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5 Gateway Review</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2261248207"/>
              </p:ext>
            </p:extLst>
          </p:nvPr>
        </p:nvGraphicFramePr>
        <p:xfrm>
          <a:off x="359997" y="1799998"/>
          <a:ext cx="10584000" cy="355268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dirty="0">
                          <a:solidFill>
                            <a:schemeClr val="tx1"/>
                          </a:solidFill>
                        </a:rPr>
                        <a:t>12</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Close-out Plan issued and managed by DCS ICT Digital Investment and Assurance (IDIA) Unit</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endParaRPr lang="en-AU" sz="1500" dirty="0"/>
                    </a:p>
                    <a:p>
                      <a:pPr algn="ctr">
                        <a:spcAft>
                          <a:spcPts val="400"/>
                        </a:spcAft>
                      </a:pPr>
                      <a:endParaRPr lang="en-AU" sz="1500" dirty="0"/>
                    </a:p>
                    <a:p>
                      <a:pPr algn="ctr">
                        <a:spcAft>
                          <a:spcPts val="400"/>
                        </a:spcAft>
                      </a:pPr>
                      <a:r>
                        <a:rPr lang="en-AU" sz="1500" dirty="0"/>
                        <a:t>Post Review</a:t>
                      </a:r>
                    </a:p>
                    <a:p>
                      <a:pPr algn="ctr">
                        <a:spcAft>
                          <a:spcPts val="400"/>
                        </a:spcAft>
                      </a:pPr>
                      <a:r>
                        <a:rPr lang="en-AU" sz="1500" dirty="0"/>
                        <a:t>Within 4 weeks of report issue</a:t>
                      </a:r>
                    </a:p>
                    <a:p>
                      <a:pPr algn="ctr">
                        <a:spcAft>
                          <a:spcPts val="400"/>
                        </a:spcAft>
                      </a:pPr>
                      <a:r>
                        <a:rPr lang="en-AU" sz="1500" dirty="0"/>
                        <a:t>Post Review Activities</a:t>
                      </a:r>
                    </a:p>
                    <a:p>
                      <a:pPr algn="ctr">
                        <a:spcAft>
                          <a:spcPts val="400"/>
                        </a:spcAft>
                      </a:pPr>
                      <a:endParaRPr lang="en-AU" sz="1500" dirty="0"/>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dirty="0">
                          <a:solidFill>
                            <a:schemeClr val="tx1"/>
                          </a:solidFill>
                        </a:rPr>
                        <a:t>13</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Post Review Activities</a:t>
                      </a:r>
                    </a:p>
                    <a:p>
                      <a:pPr>
                        <a:spcAft>
                          <a:spcPts val="400"/>
                        </a:spcAft>
                      </a:pPr>
                      <a:r>
                        <a:rPr lang="en-AU" sz="1500" dirty="0"/>
                        <a:t>Record Critical and Essential issues for ongoing assurance follow up – note the Agency will need to provide adequate evidence of item closure.</a:t>
                      </a:r>
                    </a:p>
                    <a:p>
                      <a:pPr>
                        <a:spcAft>
                          <a:spcPts val="400"/>
                        </a:spcAft>
                      </a:pPr>
                      <a:r>
                        <a:rPr lang="en-AU" sz="1500" dirty="0"/>
                        <a:t>Critical rated items need to be closed before the clearance letter can be issued.</a:t>
                      </a:r>
                    </a:p>
                    <a:p>
                      <a:pPr>
                        <a:spcAft>
                          <a:spcPts val="400"/>
                        </a:spcAft>
                      </a:pPr>
                      <a:r>
                        <a:rPr lang="en-AU" sz="1500" dirty="0"/>
                        <a:t>This clearance can impact approval of funding.</a:t>
                      </a:r>
                    </a:p>
                    <a:p>
                      <a:pPr>
                        <a:spcAft>
                          <a:spcPts val="400"/>
                        </a:spcAft>
                      </a:pPr>
                      <a:r>
                        <a:rPr lang="en-AU" sz="1500" dirty="0"/>
                        <a:t>Charge back to be completed and reviewer invoice payment completed.</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2395836"/>
            <a:ext cx="390339" cy="390339"/>
          </a:xfrm>
          <a:prstGeom prst="rect">
            <a:avLst/>
          </a:prstGeom>
        </p:spPr>
      </p:pic>
    </p:spTree>
    <p:extLst>
      <p:ext uri="{BB962C8B-B14F-4D97-AF65-F5344CB8AC3E}">
        <p14:creationId xmlns:p14="http://schemas.microsoft.com/office/powerpoint/2010/main" val="289355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sp>
        <p:nvSpPr>
          <p:cNvPr id="5" name="Title 16">
            <a:extLst>
              <a:ext uri="{FF2B5EF4-FFF2-40B4-BE49-F238E27FC236}">
                <a16:creationId xmlns:a16="http://schemas.microsoft.com/office/drawing/2014/main" id="{48DF7C40-44C3-B547-2D08-B6DBF535D558}"/>
              </a:ext>
            </a:extLst>
          </p:cNvPr>
          <p:cNvSpPr txBox="1">
            <a:spLocks/>
          </p:cNvSpPr>
          <p:nvPr/>
        </p:nvSpPr>
        <p:spPr>
          <a:xfrm>
            <a:off x="1190229" y="1748046"/>
            <a:ext cx="5752424" cy="1680954"/>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dirty="0">
                <a:solidFill>
                  <a:schemeClr val="bg1"/>
                </a:solidFill>
              </a:rPr>
              <a:t>Review </a:t>
            </a:r>
            <a:br>
              <a:rPr lang="en-AU" sz="4000" dirty="0">
                <a:solidFill>
                  <a:schemeClr val="bg1"/>
                </a:solidFill>
              </a:rPr>
            </a:br>
            <a:r>
              <a:rPr lang="en-AU" sz="4000" dirty="0">
                <a:solidFill>
                  <a:schemeClr val="bg1"/>
                </a:solidFill>
              </a:rPr>
              <a:t>communications protocols</a:t>
            </a:r>
          </a:p>
        </p:txBody>
      </p:sp>
      <p:cxnSp>
        <p:nvCxnSpPr>
          <p:cNvPr id="7" name="Straight Connector 6">
            <a:extLst>
              <a:ext uri="{FF2B5EF4-FFF2-40B4-BE49-F238E27FC236}">
                <a16:creationId xmlns:a16="http://schemas.microsoft.com/office/drawing/2014/main" id="{390D3E61-2418-8AD7-FEFB-D531B893E977}"/>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A colorful lines on a black background&#10;&#10;Description automatically generated">
            <a:extLst>
              <a:ext uri="{FF2B5EF4-FFF2-40B4-BE49-F238E27FC236}">
                <a16:creationId xmlns:a16="http://schemas.microsoft.com/office/drawing/2014/main" id="{8D98B451-3D54-1106-08F0-7368A7C5AB5A}"/>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Tree>
    <p:extLst>
      <p:ext uri="{BB962C8B-B14F-4D97-AF65-F5344CB8AC3E}">
        <p14:creationId xmlns:p14="http://schemas.microsoft.com/office/powerpoint/2010/main" val="439789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Review communications protocol</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E60055D2-EC6F-8FA9-F3E1-00CC77201E8B}"/>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7" name="Table 6">
            <a:extLst>
              <a:ext uri="{FF2B5EF4-FFF2-40B4-BE49-F238E27FC236}">
                <a16:creationId xmlns:a16="http://schemas.microsoft.com/office/drawing/2014/main" id="{FCAA416E-CA51-BCA4-03C2-2FD5C733C784}"/>
              </a:ext>
            </a:extLst>
          </p:cNvPr>
          <p:cNvGraphicFramePr>
            <a:graphicFrameLocks noGrp="1"/>
          </p:cNvGraphicFramePr>
          <p:nvPr>
            <p:extLst>
              <p:ext uri="{D42A27DB-BD31-4B8C-83A1-F6EECF244321}">
                <p14:modId xmlns:p14="http://schemas.microsoft.com/office/powerpoint/2010/main" val="301027558"/>
              </p:ext>
            </p:extLst>
          </p:nvPr>
        </p:nvGraphicFramePr>
        <p:xfrm>
          <a:off x="359996" y="1799998"/>
          <a:ext cx="10800000" cy="3823223"/>
        </p:xfrm>
        <a:graphic>
          <a:graphicData uri="http://schemas.openxmlformats.org/drawingml/2006/table">
            <a:tbl>
              <a:tblPr firstRow="1" bandRow="1">
                <a:tableStyleId>{72833802-FEF1-4C79-8D5D-14CF1EAF98D9}</a:tableStyleId>
              </a:tblPr>
              <a:tblGrid>
                <a:gridCol w="1440000">
                  <a:extLst>
                    <a:ext uri="{9D8B030D-6E8A-4147-A177-3AD203B41FA5}">
                      <a16:colId xmlns:a16="http://schemas.microsoft.com/office/drawing/2014/main" val="4260395803"/>
                    </a:ext>
                  </a:extLst>
                </a:gridCol>
                <a:gridCol w="9360000">
                  <a:extLst>
                    <a:ext uri="{9D8B030D-6E8A-4147-A177-3AD203B41FA5}">
                      <a16:colId xmlns:a16="http://schemas.microsoft.com/office/drawing/2014/main" val="199249759"/>
                    </a:ext>
                  </a:extLst>
                </a:gridCol>
              </a:tblGrid>
              <a:tr h="376777">
                <a:tc>
                  <a:txBody>
                    <a:bodyPr/>
                    <a:lstStyle/>
                    <a:p>
                      <a:r>
                        <a:rPr lang="en-AU" sz="1400" b="1" i="0" dirty="0">
                          <a:latin typeface="Public Sans SemiBold" pitchFamily="2" charset="77"/>
                        </a:rPr>
                        <a:t>Topic</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400" b="1" i="0" dirty="0">
                          <a:latin typeface="Public Sans SemiBold" pitchFamily="2" charset="77"/>
                        </a:rPr>
                        <a:t>Details</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626202">
                <a:tc>
                  <a:txBody>
                    <a:bodyPr/>
                    <a:lstStyle/>
                    <a:p>
                      <a:pPr>
                        <a:spcAft>
                          <a:spcPts val="400"/>
                        </a:spcAft>
                      </a:pPr>
                      <a:r>
                        <a:rPr lang="en-AU" sz="1400" dirty="0">
                          <a:solidFill>
                            <a:schemeClr val="tx1"/>
                          </a:solidFill>
                        </a:rPr>
                        <a:t>Report Confidentiality</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dirty="0"/>
                        <a:t>Review Reports are primarily for the consideration and noting of the NSW Cabinet to assist them in making key decisions about the project or to take action as required.</a:t>
                      </a:r>
                    </a:p>
                    <a:p>
                      <a:pPr marL="285750" indent="-285750">
                        <a:spcAft>
                          <a:spcPts val="400"/>
                        </a:spcAft>
                        <a:buFont typeface="Arial" panose="020B0604020202020204" pitchFamily="34" charset="0"/>
                        <a:buChar char="•"/>
                      </a:pPr>
                      <a:r>
                        <a:rPr lang="en-AU" sz="1400" dirty="0"/>
                        <a:t>All Review Reports are marked “OFFICIAL: Sensitive - NSW Cabinet” and are submitted to Cabinet.</a:t>
                      </a:r>
                    </a:p>
                    <a:p>
                      <a:pPr marL="285750" indent="-285750">
                        <a:spcAft>
                          <a:spcPts val="400"/>
                        </a:spcAft>
                        <a:buFont typeface="Arial" panose="020B0604020202020204" pitchFamily="34" charset="0"/>
                        <a:buChar char="•"/>
                      </a:pPr>
                      <a:r>
                        <a:rPr lang="en-AU" sz="1400" dirty="0"/>
                        <a:t>All participants must keep all information, including documentation, confidential at all times. </a:t>
                      </a:r>
                    </a:p>
                    <a:p>
                      <a:pPr marL="285750" indent="-285750">
                        <a:spcAft>
                          <a:spcPts val="400"/>
                        </a:spcAft>
                        <a:buFont typeface="Arial" panose="020B0604020202020204" pitchFamily="34" charset="0"/>
                        <a:buChar char="•"/>
                      </a:pPr>
                      <a:r>
                        <a:rPr lang="en-AU" sz="1400" dirty="0"/>
                        <a:t>Review Team Members must not directly contact the agency or stakeholders without the permission of the GCA Review Manager.</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1820221">
                <a:tc>
                  <a:txBody>
                    <a:bodyPr/>
                    <a:lstStyle/>
                    <a:p>
                      <a:pPr>
                        <a:spcAft>
                          <a:spcPts val="400"/>
                        </a:spcAft>
                      </a:pPr>
                      <a:r>
                        <a:rPr lang="en-AU" sz="1400" dirty="0">
                          <a:solidFill>
                            <a:schemeClr val="tx1"/>
                          </a:solidFill>
                        </a:rPr>
                        <a:t>Report Distribution</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dirty="0"/>
                        <a:t>The Reviewer Team must not distribute copies of any versions of Review Reports directly to agencies, project teams or any other party.</a:t>
                      </a:r>
                    </a:p>
                    <a:p>
                      <a:pPr marL="285750" indent="-285750">
                        <a:spcAft>
                          <a:spcPts val="400"/>
                        </a:spcAft>
                        <a:buFont typeface="Arial" panose="020B0604020202020204" pitchFamily="34" charset="0"/>
                        <a:buChar char="•"/>
                      </a:pPr>
                      <a:r>
                        <a:rPr lang="en-AU" sz="1400" dirty="0"/>
                        <a:t>The Reviewer Team sends the final draft of the Review Report to the GCA for review and distribution.</a:t>
                      </a:r>
                    </a:p>
                    <a:p>
                      <a:pPr marL="285750" indent="-285750">
                        <a:spcAft>
                          <a:spcPts val="400"/>
                        </a:spcAft>
                        <a:buFont typeface="Arial" panose="020B0604020202020204" pitchFamily="34" charset="0"/>
                        <a:buChar char="•"/>
                      </a:pPr>
                      <a:r>
                        <a:rPr lang="en-AU" sz="1400" dirty="0"/>
                        <a:t>There is no ‘informal’ element to a Gateway Review or the Review Report, and action will be taken if a Review Report is distributed without permission of the GCA.</a:t>
                      </a:r>
                    </a:p>
                    <a:p>
                      <a:pPr marL="285750" indent="-285750">
                        <a:spcAft>
                          <a:spcPts val="400"/>
                        </a:spcAft>
                        <a:buFont typeface="Arial" panose="020B0604020202020204" pitchFamily="34" charset="0"/>
                        <a:buChar char="•"/>
                      </a:pPr>
                      <a:r>
                        <a:rPr lang="en-AU" sz="1400" dirty="0"/>
                        <a:t>The Reviewer Team may not keep any copies of any version of the Review Report, or supporting documents, following submission to the GCA.</a:t>
                      </a:r>
                      <a:endParaRPr lang="en-AU" sz="14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spTree>
    <p:extLst>
      <p:ext uri="{BB962C8B-B14F-4D97-AF65-F5344CB8AC3E}">
        <p14:creationId xmlns:p14="http://schemas.microsoft.com/office/powerpoint/2010/main" val="75601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6968-8333-EA75-C8F4-554B4292785C}"/>
              </a:ext>
            </a:extLst>
          </p:cNvPr>
          <p:cNvSpPr>
            <a:spLocks noGrp="1"/>
          </p:cNvSpPr>
          <p:nvPr>
            <p:ph type="title"/>
          </p:nvPr>
        </p:nvSpPr>
        <p:spPr/>
        <p:txBody>
          <a:bodyPr/>
          <a:lstStyle/>
          <a:p>
            <a:r>
              <a:rPr lang="en-AU" dirty="0"/>
              <a:t>Note</a:t>
            </a:r>
          </a:p>
        </p:txBody>
      </p:sp>
      <p:sp>
        <p:nvSpPr>
          <p:cNvPr id="3" name="Content Placeholder 2">
            <a:extLst>
              <a:ext uri="{FF2B5EF4-FFF2-40B4-BE49-F238E27FC236}">
                <a16:creationId xmlns:a16="http://schemas.microsoft.com/office/drawing/2014/main" id="{1F1585D3-43B0-9EA3-980E-C946FF917A80}"/>
              </a:ext>
            </a:extLst>
          </p:cNvPr>
          <p:cNvSpPr>
            <a:spLocks noGrp="1"/>
          </p:cNvSpPr>
          <p:nvPr>
            <p:ph idx="1"/>
          </p:nvPr>
        </p:nvSpPr>
        <p:spPr>
          <a:xfrm>
            <a:off x="360001" y="1799999"/>
            <a:ext cx="5997938" cy="4320000"/>
          </a:xfrm>
        </p:spPr>
        <p:txBody>
          <a:bodyPr/>
          <a:lstStyle/>
          <a:p>
            <a:pPr>
              <a:spcAft>
                <a:spcPts val="1000"/>
              </a:spcAft>
            </a:pPr>
            <a:r>
              <a:rPr lang="en-AU" sz="1700" dirty="0"/>
              <a:t>We are providing users with 3 main documents listed below to supplement the presentation, and it should be used by all parties during the review to ensure consistent and high-quality results throughout the process.</a:t>
            </a:r>
            <a:br>
              <a:rPr lang="en-AU" sz="1700" dirty="0"/>
            </a:br>
            <a:endParaRPr lang="en-AU" sz="1700" dirty="0"/>
          </a:p>
          <a:p>
            <a:pPr marL="457200" indent="-457200">
              <a:spcAft>
                <a:spcPts val="1000"/>
              </a:spcAft>
              <a:buFont typeface="+mj-lt"/>
              <a:buAutoNum type="arabicPeriod"/>
            </a:pPr>
            <a:r>
              <a:rPr lang="en-AU" sz="1700" dirty="0"/>
              <a:t>Guideline – Workbook</a:t>
            </a:r>
          </a:p>
          <a:p>
            <a:pPr marL="457200" indent="-457200">
              <a:spcAft>
                <a:spcPts val="1000"/>
              </a:spcAft>
              <a:buFont typeface="+mj-lt"/>
              <a:buAutoNum type="arabicPeriod"/>
            </a:pPr>
            <a:r>
              <a:rPr lang="en-AU" sz="1700" dirty="0"/>
              <a:t>Term of Reference (TOR)</a:t>
            </a:r>
          </a:p>
          <a:p>
            <a:pPr marL="457200" indent="-457200">
              <a:spcAft>
                <a:spcPts val="1000"/>
              </a:spcAft>
              <a:buFont typeface="+mj-lt"/>
              <a:buAutoNum type="arabicPeriod"/>
            </a:pPr>
            <a:r>
              <a:rPr lang="en-AU" sz="1700" dirty="0"/>
              <a:t>Report Template</a:t>
            </a:r>
          </a:p>
          <a:p>
            <a:pPr marL="457200" indent="-457200">
              <a:spcAft>
                <a:spcPts val="1000"/>
              </a:spcAft>
              <a:buFont typeface="+mj-lt"/>
              <a:buAutoNum type="arabicPeriod"/>
            </a:pPr>
            <a:endParaRPr lang="en-AU" sz="1700" dirty="0"/>
          </a:p>
          <a:p>
            <a:pPr>
              <a:spcAft>
                <a:spcPts val="1000"/>
              </a:spcAft>
            </a:pPr>
            <a:r>
              <a:rPr lang="en-AU" sz="1700" dirty="0">
                <a:hlinkClick r:id="rId2"/>
              </a:rPr>
              <a:t>https://www.digital.nsw.gov.au/policy/digital-assurance/resources-for-agencies-and-expert-reviewers</a:t>
            </a:r>
            <a:r>
              <a:rPr lang="en-AU" sz="1700" dirty="0"/>
              <a:t> </a:t>
            </a:r>
          </a:p>
        </p:txBody>
      </p:sp>
      <p:sp>
        <p:nvSpPr>
          <p:cNvPr id="6" name="Slide Number Placeholder 4">
            <a:extLst>
              <a:ext uri="{FF2B5EF4-FFF2-40B4-BE49-F238E27FC236}">
                <a16:creationId xmlns:a16="http://schemas.microsoft.com/office/drawing/2014/main" id="{88A648D3-7921-EEC9-B51B-45EACB293071}"/>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7" name="Slide Number Placeholder 3">
            <a:extLst>
              <a:ext uri="{FF2B5EF4-FFF2-40B4-BE49-F238E27FC236}">
                <a16:creationId xmlns:a16="http://schemas.microsoft.com/office/drawing/2014/main" id="{DDB083BC-801D-733E-5BBA-3E6E28598679}"/>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person using a tablet&#10;&#10;Description automatically generated">
            <a:extLst>
              <a:ext uri="{FF2B5EF4-FFF2-40B4-BE49-F238E27FC236}">
                <a16:creationId xmlns:a16="http://schemas.microsoft.com/office/drawing/2014/main" id="{7A8FA92C-8F31-C66E-60D8-85C77E53C445}"/>
              </a:ext>
            </a:extLst>
          </p:cNvPr>
          <p:cNvPicPr>
            <a:picLocks noChangeAspect="1"/>
          </p:cNvPicPr>
          <p:nvPr/>
        </p:nvPicPr>
        <p:blipFill>
          <a:blip r:embed="rId3">
            <a:extLst>
              <a:ext uri="{28A0092B-C50C-407E-A947-70E740481C1C}">
                <a14:useLocalDpi xmlns:a14="http://schemas.microsoft.com/office/drawing/2010/main" val="0"/>
              </a:ext>
            </a:extLst>
          </a:blip>
          <a:srcRect l="16995" r="2232"/>
          <a:stretch/>
        </p:blipFill>
        <p:spPr>
          <a:xfrm>
            <a:off x="6672262" y="1799998"/>
            <a:ext cx="5171737" cy="4264343"/>
          </a:xfrm>
          <a:prstGeom prst="rect">
            <a:avLst/>
          </a:prstGeom>
        </p:spPr>
      </p:pic>
    </p:spTree>
    <p:extLst>
      <p:ext uri="{BB962C8B-B14F-4D97-AF65-F5344CB8AC3E}">
        <p14:creationId xmlns:p14="http://schemas.microsoft.com/office/powerpoint/2010/main" val="946043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Review communications protocol</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E60055D2-EC6F-8FA9-F3E1-00CC77201E8B}"/>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7" name="Table 6">
            <a:extLst>
              <a:ext uri="{FF2B5EF4-FFF2-40B4-BE49-F238E27FC236}">
                <a16:creationId xmlns:a16="http://schemas.microsoft.com/office/drawing/2014/main" id="{FCAA416E-CA51-BCA4-03C2-2FD5C733C784}"/>
              </a:ext>
            </a:extLst>
          </p:cNvPr>
          <p:cNvGraphicFramePr>
            <a:graphicFrameLocks noGrp="1"/>
          </p:cNvGraphicFramePr>
          <p:nvPr>
            <p:extLst>
              <p:ext uri="{D42A27DB-BD31-4B8C-83A1-F6EECF244321}">
                <p14:modId xmlns:p14="http://schemas.microsoft.com/office/powerpoint/2010/main" val="3356607767"/>
              </p:ext>
            </p:extLst>
          </p:nvPr>
        </p:nvGraphicFramePr>
        <p:xfrm>
          <a:off x="359995" y="1799998"/>
          <a:ext cx="10800000" cy="4108160"/>
        </p:xfrm>
        <a:graphic>
          <a:graphicData uri="http://schemas.openxmlformats.org/drawingml/2006/table">
            <a:tbl>
              <a:tblPr firstRow="1" bandRow="1">
                <a:tableStyleId>{72833802-FEF1-4C79-8D5D-14CF1EAF98D9}</a:tableStyleId>
              </a:tblPr>
              <a:tblGrid>
                <a:gridCol w="1440000">
                  <a:extLst>
                    <a:ext uri="{9D8B030D-6E8A-4147-A177-3AD203B41FA5}">
                      <a16:colId xmlns:a16="http://schemas.microsoft.com/office/drawing/2014/main" val="4260395803"/>
                    </a:ext>
                  </a:extLst>
                </a:gridCol>
                <a:gridCol w="9360000">
                  <a:extLst>
                    <a:ext uri="{9D8B030D-6E8A-4147-A177-3AD203B41FA5}">
                      <a16:colId xmlns:a16="http://schemas.microsoft.com/office/drawing/2014/main" val="199249759"/>
                    </a:ext>
                  </a:extLst>
                </a:gridCol>
              </a:tblGrid>
              <a:tr h="376749">
                <a:tc>
                  <a:txBody>
                    <a:bodyPr/>
                    <a:lstStyle/>
                    <a:p>
                      <a:r>
                        <a:rPr lang="en-AU" sz="1400" b="1" i="0" dirty="0">
                          <a:latin typeface="Public Sans SemiBold" pitchFamily="2" charset="77"/>
                        </a:rPr>
                        <a:t>Topic</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400" b="1" i="0" dirty="0">
                          <a:latin typeface="Public Sans SemiBold" pitchFamily="2" charset="77"/>
                        </a:rPr>
                        <a:t>Details</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280865">
                <a:tc>
                  <a:txBody>
                    <a:bodyPr/>
                    <a:lstStyle/>
                    <a:p>
                      <a:pPr>
                        <a:spcAft>
                          <a:spcPts val="400"/>
                        </a:spcAft>
                      </a:pPr>
                      <a:r>
                        <a:rPr lang="en-AU" sz="1400" dirty="0">
                          <a:solidFill>
                            <a:schemeClr val="tx1"/>
                          </a:solidFill>
                        </a:rPr>
                        <a:t>Review </a:t>
                      </a:r>
                      <a:br>
                        <a:rPr lang="en-AU" sz="1400" dirty="0">
                          <a:solidFill>
                            <a:schemeClr val="tx1"/>
                          </a:solidFill>
                        </a:rPr>
                      </a:br>
                      <a:r>
                        <a:rPr lang="en-AU" sz="1400" dirty="0">
                          <a:solidFill>
                            <a:schemeClr val="tx1"/>
                          </a:solidFill>
                        </a:rPr>
                        <a:t>Debrief</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dirty="0"/>
                        <a:t>The GCA Review Manager and the Reviewer Team will agree on the process and timing to conduct a Review debrief with the Accountable Agency following the development of the Review Report. The GCA Review Manager will approve the agency representatives that attend the debrief and may attend the debrief. </a:t>
                      </a:r>
                    </a:p>
                    <a:p>
                      <a:pPr marL="285750" indent="-285750">
                        <a:spcAft>
                          <a:spcPts val="400"/>
                        </a:spcAft>
                        <a:buFont typeface="Arial" panose="020B0604020202020204" pitchFamily="34" charset="0"/>
                        <a:buChar char="•"/>
                      </a:pPr>
                      <a:r>
                        <a:rPr lang="en-AU" sz="1400" dirty="0"/>
                        <a:t>There is no ‘informal’ element to Gateway Reviews. A debrief to the SRO or any agency executive must not occur without the approval of the GCA representative.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1382452">
                <a:tc>
                  <a:txBody>
                    <a:bodyPr/>
                    <a:lstStyle/>
                    <a:p>
                      <a:pPr>
                        <a:spcAft>
                          <a:spcPts val="400"/>
                        </a:spcAft>
                      </a:pPr>
                      <a:r>
                        <a:rPr lang="en-AU" sz="1400" dirty="0">
                          <a:solidFill>
                            <a:schemeClr val="tx1"/>
                          </a:solidFill>
                        </a:rPr>
                        <a:t>Report </a:t>
                      </a:r>
                      <a:br>
                        <a:rPr lang="en-AU" sz="1400" dirty="0">
                          <a:solidFill>
                            <a:schemeClr val="tx1"/>
                          </a:solidFill>
                        </a:rPr>
                      </a:br>
                      <a:r>
                        <a:rPr lang="en-AU" sz="1400" dirty="0">
                          <a:solidFill>
                            <a:schemeClr val="tx1"/>
                          </a:solidFill>
                        </a:rPr>
                        <a:t>Format</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dirty="0"/>
                        <a:t>All Review Reports must include a document control table.</a:t>
                      </a:r>
                    </a:p>
                    <a:p>
                      <a:pPr marL="285750" indent="-285750">
                        <a:spcAft>
                          <a:spcPts val="400"/>
                        </a:spcAft>
                        <a:buFont typeface="Arial" panose="020B0604020202020204" pitchFamily="34" charset="0"/>
                        <a:buChar char="•"/>
                      </a:pPr>
                      <a:r>
                        <a:rPr lang="en-AU" sz="1400" dirty="0"/>
                        <a:t>All Review Reports must include a list of people interviewed by the Lead Reviewer.</a:t>
                      </a:r>
                    </a:p>
                    <a:p>
                      <a:pPr marL="285750" indent="-285750">
                        <a:spcAft>
                          <a:spcPts val="400"/>
                        </a:spcAft>
                        <a:buFont typeface="Arial" panose="020B0604020202020204" pitchFamily="34" charset="0"/>
                        <a:buChar char="•"/>
                      </a:pPr>
                      <a:r>
                        <a:rPr lang="en-AU" sz="1400" dirty="0"/>
                        <a:t>All versions of reports issued by the Reviewer Team to the GCA are to be in MS WORD format.</a:t>
                      </a:r>
                    </a:p>
                    <a:p>
                      <a:pPr marL="285750" indent="-285750">
                        <a:spcAft>
                          <a:spcPts val="400"/>
                        </a:spcAft>
                        <a:buFont typeface="Arial" panose="020B0604020202020204" pitchFamily="34" charset="0"/>
                        <a:buChar char="•"/>
                      </a:pPr>
                      <a:r>
                        <a:rPr lang="en-AU" sz="1400" dirty="0"/>
                        <a:t>The final Review Report issued to the Accountable Agency SRO is to be watermarked as ‘FINAL’ and issued in PDF.</a:t>
                      </a:r>
                      <a:endParaRPr lang="en-AU" sz="14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1067534">
                <a:tc>
                  <a:txBody>
                    <a:bodyPr/>
                    <a:lstStyle/>
                    <a:p>
                      <a:pPr>
                        <a:spcAft>
                          <a:spcPts val="400"/>
                        </a:spcAft>
                      </a:pPr>
                      <a:r>
                        <a:rPr lang="en-AU" sz="1400" dirty="0">
                          <a:solidFill>
                            <a:schemeClr val="tx1"/>
                          </a:solidFill>
                        </a:rPr>
                        <a:t>Report Transmittal</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lgn="l" defTabSz="914377" rtl="0" eaLnBrk="1" latinLnBrk="0" hangingPunct="1">
                        <a:spcAft>
                          <a:spcPts val="400"/>
                        </a:spcAft>
                        <a:buFont typeface="Arial" panose="020B0604020202020204" pitchFamily="34" charset="0"/>
                        <a:buChar char="•"/>
                      </a:pPr>
                      <a:r>
                        <a:rPr lang="en-AU" sz="1400" kern="1200" dirty="0">
                          <a:solidFill>
                            <a:schemeClr val="tx1"/>
                          </a:solidFill>
                          <a:latin typeface="+mn-lt"/>
                          <a:ea typeface="+mn-ea"/>
                          <a:cs typeface="+mn-cs"/>
                        </a:rPr>
                        <a:t>The GCA is required to keep a record of all parties, noting the Review Report version, and to whom the reports are issued.</a:t>
                      </a:r>
                    </a:p>
                    <a:p>
                      <a:pPr marL="285750" indent="-285750" algn="l" defTabSz="914377" rtl="0" eaLnBrk="1" latinLnBrk="0" hangingPunct="1">
                        <a:spcAft>
                          <a:spcPts val="400"/>
                        </a:spcAft>
                        <a:buFont typeface="Arial" panose="020B0604020202020204" pitchFamily="34" charset="0"/>
                        <a:buChar char="•"/>
                      </a:pPr>
                      <a:r>
                        <a:rPr lang="en-AU" sz="1400" kern="1200" dirty="0">
                          <a:solidFill>
                            <a:schemeClr val="tx1"/>
                          </a:solidFill>
                          <a:latin typeface="+mn-lt"/>
                          <a:ea typeface="+mn-ea"/>
                          <a:cs typeface="+mn-cs"/>
                        </a:rPr>
                        <a:t>Reviewers should minimise the use of hard copies of Accountable Agency documents and must not keep documents in any form following the Review.</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28040358"/>
                  </a:ext>
                </a:extLst>
              </a:tr>
            </a:tbl>
          </a:graphicData>
        </a:graphic>
      </p:graphicFrame>
    </p:spTree>
    <p:extLst>
      <p:ext uri="{BB962C8B-B14F-4D97-AF65-F5344CB8AC3E}">
        <p14:creationId xmlns:p14="http://schemas.microsoft.com/office/powerpoint/2010/main" val="3212364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Gateway Review Report</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5998598" cy="4320000"/>
          </a:xfrm>
        </p:spPr>
        <p:txBody>
          <a:bodyPr/>
          <a:lstStyle/>
          <a:p>
            <a:pPr marL="342900" indent="-342900">
              <a:spcAft>
                <a:spcPts val="1000"/>
              </a:spcAft>
              <a:buFont typeface="Arial" panose="020B0604020202020204" pitchFamily="34" charset="0"/>
              <a:buChar char="•"/>
            </a:pPr>
            <a:r>
              <a:rPr lang="en-AU" sz="1700" dirty="0"/>
              <a:t>The primary output of a Gateway Review is a high-quality written report that is candid and clear, absent of errors and without contradiction and inconsistencies.  </a:t>
            </a:r>
          </a:p>
          <a:p>
            <a:pPr marL="342900" indent="-342900">
              <a:spcAft>
                <a:spcPts val="1000"/>
              </a:spcAft>
              <a:buFont typeface="Arial" panose="020B0604020202020204" pitchFamily="34" charset="0"/>
              <a:buChar char="•"/>
            </a:pPr>
            <a:r>
              <a:rPr lang="en-AU" sz="1700" dirty="0"/>
              <a:t>The primary purpose of the Review Report is to inform the NSW Cabinet of project status and issues, with recommendations so appropriate action can be taken.</a:t>
            </a:r>
          </a:p>
          <a:p>
            <a:pPr marL="342900" indent="-342900">
              <a:spcAft>
                <a:spcPts val="1000"/>
              </a:spcAft>
              <a:buFont typeface="Arial" panose="020B0604020202020204" pitchFamily="34" charset="0"/>
              <a:buChar char="•"/>
            </a:pPr>
            <a:r>
              <a:rPr lang="en-AU" sz="1700" dirty="0"/>
              <a:t>The Review Team should utilise the appropriate Review Report template incorporating the Gateway Review Ratings and the Review Recommendations Table. </a:t>
            </a:r>
          </a:p>
          <a:p>
            <a:pPr marL="342900" indent="-342900">
              <a:spcAft>
                <a:spcPts val="1000"/>
              </a:spcAft>
              <a:buFont typeface="Arial" panose="020B0604020202020204" pitchFamily="34" charset="0"/>
              <a:buChar char="•"/>
            </a:pPr>
            <a:r>
              <a:rPr lang="en-AU" sz="1700" dirty="0"/>
              <a:t>The Gate 5 Report should be succinct and between 10 and 15 pages.</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Rectangle 6">
            <a:extLst>
              <a:ext uri="{FF2B5EF4-FFF2-40B4-BE49-F238E27FC236}">
                <a16:creationId xmlns:a16="http://schemas.microsoft.com/office/drawing/2014/main" id="{081B1A36-B2AC-406C-BB4B-52DC01481228}"/>
              </a:ext>
            </a:extLst>
          </p:cNvPr>
          <p:cNvSpPr/>
          <p:nvPr/>
        </p:nvSpPr>
        <p:spPr>
          <a:xfrm>
            <a:off x="6672262" y="1799998"/>
            <a:ext cx="5171737" cy="42643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8" name="Picture 7">
            <a:extLst>
              <a:ext uri="{FF2B5EF4-FFF2-40B4-BE49-F238E27FC236}">
                <a16:creationId xmlns:a16="http://schemas.microsoft.com/office/drawing/2014/main" id="{DD4C0C0D-9BDB-960E-AF7A-B7C621F2D4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50736" y="2217670"/>
            <a:ext cx="2414788" cy="3428998"/>
          </a:xfrm>
          <a:prstGeom prst="rect">
            <a:avLst/>
          </a:prstGeom>
        </p:spPr>
      </p:pic>
    </p:spTree>
    <p:extLst>
      <p:ext uri="{BB962C8B-B14F-4D97-AF65-F5344CB8AC3E}">
        <p14:creationId xmlns:p14="http://schemas.microsoft.com/office/powerpoint/2010/main" val="631833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Agency support</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2">
            <a:extLst>
              <a:ext uri="{FF2B5EF4-FFF2-40B4-BE49-F238E27FC236}">
                <a16:creationId xmlns:a16="http://schemas.microsoft.com/office/drawing/2014/main" id="{DB54987B-0AD5-E208-17E7-BC75436B781A}"/>
              </a:ext>
            </a:extLst>
          </p:cNvPr>
          <p:cNvSpPr>
            <a:spLocks noGrp="1"/>
          </p:cNvSpPr>
          <p:nvPr>
            <p:ph idx="1"/>
          </p:nvPr>
        </p:nvSpPr>
        <p:spPr>
          <a:xfrm>
            <a:off x="360000" y="1800000"/>
            <a:ext cx="3680659" cy="4143600"/>
          </a:xfrm>
        </p:spPr>
        <p:txBody>
          <a:bodyPr numCol="1" spcCol="360000"/>
          <a:lstStyle/>
          <a:p>
            <a:pPr marL="342900" indent="-342900">
              <a:spcAft>
                <a:spcPts val="1000"/>
              </a:spcAft>
              <a:buFont typeface="Arial" panose="020B0604020202020204" pitchFamily="34" charset="0"/>
              <a:buChar char="•"/>
            </a:pPr>
            <a:r>
              <a:rPr lang="en-AU" sz="1700" dirty="0"/>
              <a:t>Project documentation – upload to Share</a:t>
            </a:r>
          </a:p>
          <a:p>
            <a:pPr marL="342900" indent="-342900">
              <a:spcAft>
                <a:spcPts val="1000"/>
              </a:spcAft>
              <a:buFont typeface="Arial" panose="020B0604020202020204" pitchFamily="34" charset="0"/>
              <a:buChar char="•"/>
            </a:pPr>
            <a:r>
              <a:rPr lang="en-AU" sz="1700" dirty="0"/>
              <a:t>Planning meeting room and conference call set up point</a:t>
            </a:r>
          </a:p>
          <a:p>
            <a:pPr marL="342900" indent="-342900">
              <a:spcAft>
                <a:spcPts val="1000"/>
              </a:spcAft>
              <a:buFont typeface="Arial" panose="020B0604020202020204" pitchFamily="34" charset="0"/>
              <a:buChar char="•"/>
            </a:pPr>
            <a:r>
              <a:rPr lang="en-AU" sz="1700" dirty="0"/>
              <a:t>Planning meeting invitation</a:t>
            </a:r>
          </a:p>
          <a:p>
            <a:pPr marL="342900" indent="-342900">
              <a:spcAft>
                <a:spcPts val="1000"/>
              </a:spcAft>
              <a:buFont typeface="Arial" panose="020B0604020202020204" pitchFamily="34" charset="0"/>
              <a:buChar char="•"/>
            </a:pPr>
            <a:r>
              <a:rPr lang="en-AU" sz="1700" dirty="0"/>
              <a:t>Planning meeting project presentation</a:t>
            </a:r>
          </a:p>
          <a:p>
            <a:pPr marL="342900" indent="-342900">
              <a:spcAft>
                <a:spcPts val="1000"/>
              </a:spcAft>
              <a:buFont typeface="Arial" panose="020B0604020202020204" pitchFamily="34" charset="0"/>
              <a:buChar char="•"/>
            </a:pPr>
            <a:r>
              <a:rPr lang="en-AU" sz="1700" dirty="0"/>
              <a:t>Interview schedule/register </a:t>
            </a:r>
            <a:br>
              <a:rPr lang="en-AU" sz="1700" dirty="0"/>
            </a:br>
            <a:r>
              <a:rPr lang="en-AU" sz="1700" dirty="0"/>
              <a:t>(prefer 1 person per interview)</a:t>
            </a:r>
          </a:p>
          <a:p>
            <a:pPr marL="342900" indent="-342900">
              <a:spcAft>
                <a:spcPts val="1000"/>
              </a:spcAft>
              <a:buFont typeface="Arial" panose="020B0604020202020204" pitchFamily="34" charset="0"/>
              <a:buChar char="•"/>
            </a:pPr>
            <a:r>
              <a:rPr lang="en-AU" sz="1700" dirty="0"/>
              <a:t>Document register – SharePoint</a:t>
            </a:r>
          </a:p>
        </p:txBody>
      </p:sp>
      <p:pic>
        <p:nvPicPr>
          <p:cNvPr id="10" name="Picture 9" descr="A close up of a logo&#10;&#10;Description automatically generated">
            <a:extLst>
              <a:ext uri="{FF2B5EF4-FFF2-40B4-BE49-F238E27FC236}">
                <a16:creationId xmlns:a16="http://schemas.microsoft.com/office/drawing/2014/main" id="{F7D2F6CE-AE5E-55A5-7866-7E84C84A7DEE}"/>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11" name="Content Placeholder 2">
            <a:extLst>
              <a:ext uri="{FF2B5EF4-FFF2-40B4-BE49-F238E27FC236}">
                <a16:creationId xmlns:a16="http://schemas.microsoft.com/office/drawing/2014/main" id="{B349A16A-4BD6-C931-06DF-EE9D04DEBE17}"/>
              </a:ext>
            </a:extLst>
          </p:cNvPr>
          <p:cNvSpPr txBox="1">
            <a:spLocks/>
          </p:cNvSpPr>
          <p:nvPr/>
        </p:nvSpPr>
        <p:spPr>
          <a:xfrm>
            <a:off x="4575445"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000"/>
              </a:spcAft>
              <a:buFont typeface="Arial" panose="020B0604020202020204" pitchFamily="34" charset="0"/>
              <a:buChar char="•"/>
            </a:pPr>
            <a:r>
              <a:rPr lang="en-AU" sz="1700" dirty="0"/>
              <a:t>Team support onsite or remote: </a:t>
            </a:r>
          </a:p>
          <a:p>
            <a:pPr marL="702900" lvl="4" indent="-342900">
              <a:spcAft>
                <a:spcPts val="1000"/>
              </a:spcAft>
              <a:buFont typeface="System Font Regular"/>
              <a:buChar char="–"/>
            </a:pPr>
            <a:r>
              <a:rPr lang="en-AU" sz="1500" dirty="0"/>
              <a:t>Internet access </a:t>
            </a:r>
          </a:p>
          <a:p>
            <a:pPr marL="702900" lvl="4" indent="-342900">
              <a:spcAft>
                <a:spcPts val="1000"/>
              </a:spcAft>
              <a:buFont typeface="System Font Regular"/>
              <a:buChar char="–"/>
            </a:pPr>
            <a:r>
              <a:rPr lang="en-AU" sz="1500" dirty="0"/>
              <a:t>Report writing room with screen</a:t>
            </a:r>
          </a:p>
          <a:p>
            <a:pPr marL="702900" lvl="4" indent="-342900">
              <a:spcAft>
                <a:spcPts val="1000"/>
              </a:spcAft>
              <a:buFont typeface="System Font Regular"/>
              <a:buChar char="–"/>
            </a:pPr>
            <a:r>
              <a:rPr lang="en-AU" sz="1500" dirty="0"/>
              <a:t>MS Teams Channel for reviewers</a:t>
            </a:r>
          </a:p>
          <a:p>
            <a:pPr marL="342900" indent="-342900">
              <a:spcAft>
                <a:spcPts val="1000"/>
              </a:spcAft>
              <a:buFont typeface="Arial" panose="020B0604020202020204" pitchFamily="34" charset="0"/>
              <a:buChar char="•"/>
            </a:pPr>
            <a:endParaRPr lang="en-AU" sz="1700" dirty="0"/>
          </a:p>
          <a:p>
            <a:pPr marL="342900" indent="-342900">
              <a:spcAft>
                <a:spcPts val="1000"/>
              </a:spcAft>
              <a:buFont typeface="Arial" panose="020B0604020202020204" pitchFamily="34" charset="0"/>
              <a:buChar char="•"/>
            </a:pPr>
            <a:r>
              <a:rPr lang="en-AU" sz="1700" dirty="0"/>
              <a:t>Interview invitations</a:t>
            </a:r>
          </a:p>
          <a:p>
            <a:pPr marL="342900" indent="-342900">
              <a:spcAft>
                <a:spcPts val="1000"/>
              </a:spcAft>
              <a:buFont typeface="Arial" panose="020B0604020202020204" pitchFamily="34" charset="0"/>
              <a:buChar char="•"/>
            </a:pPr>
            <a:r>
              <a:rPr lang="en-AU" sz="1700" dirty="0"/>
              <a:t>Building access for panel</a:t>
            </a:r>
          </a:p>
          <a:p>
            <a:pPr marL="342900" indent="-342900">
              <a:spcAft>
                <a:spcPts val="1000"/>
              </a:spcAft>
              <a:buFont typeface="Arial" panose="020B0604020202020204" pitchFamily="34" charset="0"/>
              <a:buChar char="•"/>
            </a:pPr>
            <a:r>
              <a:rPr lang="en-AU" sz="1700" dirty="0"/>
              <a:t>Additional documentation and interview requests from the review team panel</a:t>
            </a:r>
          </a:p>
          <a:p>
            <a:pPr marL="342900" indent="-342900">
              <a:spcAft>
                <a:spcPts val="1000"/>
              </a:spcAft>
              <a:buFont typeface="Arial" panose="020B0604020202020204" pitchFamily="34" charset="0"/>
              <a:buChar char="•"/>
            </a:pPr>
            <a:r>
              <a:rPr lang="en-AU" sz="1700" dirty="0"/>
              <a:t>All review expenses</a:t>
            </a:r>
          </a:p>
          <a:p>
            <a:pPr marL="342900" indent="-342900">
              <a:spcAft>
                <a:spcPts val="1000"/>
              </a:spcAft>
              <a:buFont typeface="Arial" panose="020B0604020202020204" pitchFamily="34" charset="0"/>
              <a:buChar char="•"/>
            </a:pPr>
            <a:endParaRPr lang="en-AU" sz="1700" dirty="0"/>
          </a:p>
        </p:txBody>
      </p:sp>
    </p:spTree>
    <p:extLst>
      <p:ext uri="{BB962C8B-B14F-4D97-AF65-F5344CB8AC3E}">
        <p14:creationId xmlns:p14="http://schemas.microsoft.com/office/powerpoint/2010/main" val="578956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5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CA886890-536E-7D6D-66BE-360A01F1FEA6}"/>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The Digital Assurance Framework</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5855063" cy="4320000"/>
          </a:xfrm>
        </p:spPr>
        <p:txBody>
          <a:bodyPr/>
          <a:lstStyle/>
          <a:p>
            <a:pPr>
              <a:spcAft>
                <a:spcPts val="1000"/>
              </a:spcAft>
            </a:pPr>
            <a:r>
              <a:rPr lang="en-AU" sz="1700" b="1" dirty="0">
                <a:latin typeface="Public Sans SemiBold" pitchFamily="2" charset="77"/>
              </a:rPr>
              <a:t>Objectives of the DAF</a:t>
            </a:r>
          </a:p>
          <a:p>
            <a:pPr marL="342900" indent="-342900">
              <a:spcAft>
                <a:spcPts val="1000"/>
              </a:spcAft>
              <a:buFont typeface="Arial" panose="020B0604020202020204" pitchFamily="34" charset="0"/>
              <a:buChar char="•"/>
            </a:pPr>
            <a:r>
              <a:rPr lang="en-AU" sz="1700" dirty="0"/>
              <a:t>To ensure NSW Government’s ICT projects are delivered on time and on budget through the implementation of a risk-based independent assurance framework. </a:t>
            </a:r>
          </a:p>
          <a:p>
            <a:pPr marL="342900" indent="-342900">
              <a:spcAft>
                <a:spcPts val="1000"/>
              </a:spcAft>
              <a:buFont typeface="Arial" panose="020B0604020202020204" pitchFamily="34" charset="0"/>
              <a:buChar char="•"/>
            </a:pPr>
            <a:r>
              <a:rPr lang="en-AU" sz="1700" dirty="0"/>
              <a:t>To improve strategic alignment and assurance for ICT projects across the project lifecycle.</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61660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Reviews under the DAF and confidentiality</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7896104" cy="4320000"/>
          </a:xfrm>
        </p:spPr>
        <p:txBody>
          <a:bodyPr/>
          <a:lstStyle/>
          <a:p>
            <a:pPr>
              <a:spcAft>
                <a:spcPts val="1000"/>
              </a:spcAft>
            </a:pPr>
            <a:r>
              <a:rPr lang="en-AU" sz="1700" b="1" dirty="0">
                <a:latin typeface="Public Sans SemiBold" pitchFamily="2" charset="77"/>
              </a:rPr>
              <a:t>Gateway reviews:</a:t>
            </a:r>
          </a:p>
          <a:p>
            <a:pPr marL="342900" indent="-342900">
              <a:spcAft>
                <a:spcPts val="1000"/>
              </a:spcAft>
              <a:buFont typeface="Arial" panose="020B0604020202020204" pitchFamily="34" charset="0"/>
              <a:buChar char="•"/>
            </a:pPr>
            <a:r>
              <a:rPr lang="en-AU" sz="1700" dirty="0"/>
              <a:t>Are structured, expert peer reviews performed at critical points during the project lifecycle</a:t>
            </a:r>
          </a:p>
          <a:p>
            <a:pPr marL="342900" indent="-342900">
              <a:spcAft>
                <a:spcPts val="1000"/>
              </a:spcAft>
              <a:buFont typeface="Arial" panose="020B0604020202020204" pitchFamily="34" charset="0"/>
              <a:buChar char="•"/>
            </a:pPr>
            <a:r>
              <a:rPr lang="en-AU" sz="1700" dirty="0"/>
              <a:t>Are not an audit</a:t>
            </a:r>
          </a:p>
          <a:p>
            <a:pPr marL="342900" indent="-342900">
              <a:spcAft>
                <a:spcPts val="1000"/>
              </a:spcAft>
              <a:buFont typeface="Arial" panose="020B0604020202020204" pitchFamily="34" charset="0"/>
              <a:buChar char="•"/>
            </a:pPr>
            <a:r>
              <a:rPr lang="en-AU" sz="1700" dirty="0"/>
              <a:t>Provide a point in time snapshot of project performance, risks and issues</a:t>
            </a:r>
          </a:p>
          <a:p>
            <a:pPr marL="342900" indent="-342900">
              <a:spcAft>
                <a:spcPts val="1000"/>
              </a:spcAft>
              <a:buFont typeface="Arial" panose="020B0604020202020204" pitchFamily="34" charset="0"/>
              <a:buChar char="•"/>
            </a:pPr>
            <a:r>
              <a:rPr lang="en-AU" sz="1700" dirty="0"/>
              <a:t>Help inform NSW Cabinet on delivery progress</a:t>
            </a:r>
          </a:p>
          <a:p>
            <a:pPr marL="342900" indent="-342900">
              <a:spcAft>
                <a:spcPts val="1000"/>
              </a:spcAft>
              <a:buFont typeface="Arial" panose="020B0604020202020204" pitchFamily="34" charset="0"/>
              <a:buChar char="•"/>
            </a:pPr>
            <a:r>
              <a:rPr lang="en-AU" sz="1700" dirty="0"/>
              <a:t>Help Projects and Sponsors achieve their intended outcomes, on budget, on time </a:t>
            </a:r>
          </a:p>
          <a:p>
            <a:pPr marL="342900" indent="-342900">
              <a:spcAft>
                <a:spcPts val="1000"/>
              </a:spcAft>
              <a:buFont typeface="Arial" panose="020B0604020202020204" pitchFamily="34" charset="0"/>
              <a:buChar char="•"/>
            </a:pPr>
            <a:r>
              <a:rPr lang="en-AU" sz="1700" dirty="0"/>
              <a:t>Are independent and confidential - interview discussions are not /should not be repeated</a:t>
            </a:r>
          </a:p>
          <a:p>
            <a:pPr marL="342900" indent="-342900">
              <a:spcAft>
                <a:spcPts val="1000"/>
              </a:spcAft>
              <a:buFont typeface="Arial" panose="020B0604020202020204" pitchFamily="34" charset="0"/>
              <a:buChar char="•"/>
            </a:pPr>
            <a:r>
              <a:rPr lang="en-AU" sz="1700" dirty="0"/>
              <a:t>Encourage open and frank conversations - findings / discussions are not attributed to individuals, interviews with individuals (not groups)</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322FDCA0-15FA-5001-6F04-0030CB1ED306}"/>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Tree>
    <p:extLst>
      <p:ext uri="{BB962C8B-B14F-4D97-AF65-F5344CB8AC3E}">
        <p14:creationId xmlns:p14="http://schemas.microsoft.com/office/powerpoint/2010/main" val="164853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Gateway Review purpose</a:t>
            </a:r>
            <a:br>
              <a:rPr lang="en-AU" dirty="0"/>
            </a:br>
            <a:r>
              <a:rPr lang="en-AU" dirty="0">
                <a:solidFill>
                  <a:schemeClr val="accent2"/>
                </a:solidFill>
              </a:rPr>
              <a:t>GATE 5: Pre-commissioning</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11484000" cy="3725590"/>
          </a:xfrm>
        </p:spPr>
        <p:txBody>
          <a:bodyPr numCol="2" spcCol="360000"/>
          <a:lstStyle/>
          <a:p>
            <a:pPr marL="342900" indent="-342900">
              <a:spcAft>
                <a:spcPts val="1000"/>
              </a:spcAft>
              <a:buFont typeface="Arial" panose="020B0604020202020204" pitchFamily="34" charset="0"/>
              <a:buChar char="•"/>
            </a:pPr>
            <a:r>
              <a:rPr lang="en-AU" sz="1700" dirty="0"/>
              <a:t>Assesses whether the organisation is ready to adopt the solution to achieve the planned benefits stated in the business case and implement the change management required.</a:t>
            </a:r>
          </a:p>
          <a:p>
            <a:pPr marL="342900" indent="-342900">
              <a:spcAft>
                <a:spcPts val="1000"/>
              </a:spcAft>
              <a:buFont typeface="Arial" panose="020B0604020202020204" pitchFamily="34" charset="0"/>
              <a:buChar char="•"/>
            </a:pPr>
            <a:r>
              <a:rPr lang="en-AU" sz="1700" dirty="0"/>
              <a:t>Clearly defined sustainability of funding to deliver the system into the future in BAU including AI Monitoring, Cyber and Privacy checks</a:t>
            </a:r>
          </a:p>
          <a:p>
            <a:pPr marL="342900" indent="-342900">
              <a:spcAft>
                <a:spcPts val="1000"/>
              </a:spcAft>
              <a:buFont typeface="Arial" panose="020B0604020202020204" pitchFamily="34" charset="0"/>
              <a:buChar char="•"/>
            </a:pPr>
            <a:r>
              <a:rPr lang="en-AU" sz="1700" dirty="0"/>
              <a:t>Business case and stakeholders</a:t>
            </a:r>
          </a:p>
          <a:p>
            <a:pPr marL="342900" indent="-342900">
              <a:spcAft>
                <a:spcPts val="1000"/>
              </a:spcAft>
              <a:buFont typeface="Arial" panose="020B0604020202020204" pitchFamily="34" charset="0"/>
              <a:buChar char="•"/>
            </a:pPr>
            <a:r>
              <a:rPr lang="en-AU" sz="1700" dirty="0"/>
              <a:t>Risk management</a:t>
            </a:r>
          </a:p>
          <a:p>
            <a:pPr marL="342900" indent="-342900">
              <a:spcAft>
                <a:spcPts val="1000"/>
              </a:spcAft>
              <a:buFont typeface="Arial" panose="020B0604020202020204" pitchFamily="34" charset="0"/>
              <a:buChar char="•"/>
            </a:pPr>
            <a:r>
              <a:rPr lang="en-AU" sz="1700" dirty="0"/>
              <a:t>Review of current phase</a:t>
            </a:r>
          </a:p>
          <a:p>
            <a:pPr marL="342900" indent="-342900">
              <a:spcAft>
                <a:spcPts val="1000"/>
              </a:spcAft>
              <a:buFont typeface="Arial" panose="020B0604020202020204" pitchFamily="34" charset="0"/>
              <a:buChar char="•"/>
            </a:pPr>
            <a:r>
              <a:rPr lang="en-AU" sz="1700" dirty="0"/>
              <a:t>Readiness for next phase</a:t>
            </a:r>
          </a:p>
          <a:p>
            <a:pPr marL="342900" indent="-342900">
              <a:spcAft>
                <a:spcPts val="1000"/>
              </a:spcAft>
              <a:buFont typeface="Arial" panose="020B0604020202020204" pitchFamily="34" charset="0"/>
              <a:buChar char="•"/>
            </a:pPr>
            <a:r>
              <a:rPr lang="en-AU" sz="1700" dirty="0"/>
              <a:t>Cyber, privacy and AI compliance sign offs should be completed and the ongoing plan into operations clearly specified.</a:t>
            </a:r>
          </a:p>
          <a:p>
            <a:pPr marL="342900" indent="-342900">
              <a:spcAft>
                <a:spcPts val="1000"/>
              </a:spcAft>
              <a:buFont typeface="Arial" panose="020B0604020202020204" pitchFamily="34" charset="0"/>
              <a:buChar char="•"/>
            </a:pPr>
            <a:r>
              <a:rPr lang="en-AU" sz="1700" dirty="0"/>
              <a:t>Potential for multiple or recurrent health checks and milestone reviews.</a:t>
            </a:r>
          </a:p>
          <a:p>
            <a:pPr marL="342900" indent="-342900">
              <a:spcAft>
                <a:spcPts val="1000"/>
              </a:spcAft>
              <a:buFont typeface="Arial" panose="020B0604020202020204" pitchFamily="34" charset="0"/>
              <a:buChar char="•"/>
            </a:pPr>
            <a:r>
              <a:rPr lang="en-AU" sz="1700" dirty="0"/>
              <a:t>Test leading indicators of problems to catch risks and issues early.</a:t>
            </a:r>
          </a:p>
          <a:p>
            <a:pPr marL="342900" indent="-342900">
              <a:spcAft>
                <a:spcPts val="1000"/>
              </a:spcAft>
              <a:buFont typeface="Arial" panose="020B0604020202020204" pitchFamily="34" charset="0"/>
              <a:buChar char="•"/>
            </a:pPr>
            <a:r>
              <a:rPr lang="en-AU" sz="1700" dirty="0"/>
              <a:t>Ensure appropriate measures and checks are in place for ongoing assurance.</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45009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sp>
        <p:nvSpPr>
          <p:cNvPr id="17" name="Title 16">
            <a:extLst>
              <a:ext uri="{FF2B5EF4-FFF2-40B4-BE49-F238E27FC236}">
                <a16:creationId xmlns:a16="http://schemas.microsoft.com/office/drawing/2014/main" id="{50245751-FABD-D891-F27A-E40EF25AF00C}"/>
              </a:ext>
            </a:extLst>
          </p:cNvPr>
          <p:cNvSpPr>
            <a:spLocks noGrp="1"/>
          </p:cNvSpPr>
          <p:nvPr>
            <p:ph type="ctrTitle"/>
          </p:nvPr>
        </p:nvSpPr>
        <p:spPr>
          <a:xfrm>
            <a:off x="1190229" y="1748046"/>
            <a:ext cx="7134894" cy="872324"/>
          </a:xfrm>
        </p:spPr>
        <p:txBody>
          <a:bodyPr/>
          <a:lstStyle/>
          <a:p>
            <a:r>
              <a:rPr lang="en-AU" sz="4000" dirty="0">
                <a:solidFill>
                  <a:schemeClr val="bg1"/>
                </a:solidFill>
              </a:rPr>
              <a:t>Gate 5 – ICT Assurance</a:t>
            </a:r>
          </a:p>
        </p:txBody>
      </p:sp>
      <p:sp>
        <p:nvSpPr>
          <p:cNvPr id="6" name="Title 16">
            <a:extLst>
              <a:ext uri="{FF2B5EF4-FFF2-40B4-BE49-F238E27FC236}">
                <a16:creationId xmlns:a16="http://schemas.microsoft.com/office/drawing/2014/main" id="{55E2F26E-2665-A273-187B-47B4BF0D0E28}"/>
              </a:ext>
            </a:extLst>
          </p:cNvPr>
          <p:cNvSpPr txBox="1">
            <a:spLocks/>
          </p:cNvSpPr>
          <p:nvPr/>
        </p:nvSpPr>
        <p:spPr>
          <a:xfrm>
            <a:off x="1190229" y="2483975"/>
            <a:ext cx="5272349" cy="3138349"/>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285750" indent="-285750">
              <a:lnSpc>
                <a:spcPct val="100000"/>
              </a:lnSpc>
              <a:spcAft>
                <a:spcPts val="1000"/>
              </a:spcAft>
              <a:buFont typeface="Arial" panose="020B0604020202020204" pitchFamily="34" charset="0"/>
              <a:buChar char="•"/>
            </a:pPr>
            <a:r>
              <a:rPr lang="en-AU" sz="2400" dirty="0">
                <a:solidFill>
                  <a:schemeClr val="bg1"/>
                </a:solidFill>
                <a:latin typeface="+mn-lt"/>
              </a:rPr>
              <a:t>Aims of Gate</a:t>
            </a:r>
          </a:p>
          <a:p>
            <a:pPr marL="285750" indent="-285750">
              <a:lnSpc>
                <a:spcPct val="100000"/>
              </a:lnSpc>
              <a:spcAft>
                <a:spcPts val="1000"/>
              </a:spcAft>
              <a:buFont typeface="Arial" panose="020B0604020202020204" pitchFamily="34" charset="0"/>
              <a:buChar char="•"/>
            </a:pPr>
            <a:r>
              <a:rPr lang="en-AU" sz="2400" dirty="0">
                <a:solidFill>
                  <a:schemeClr val="bg1"/>
                </a:solidFill>
                <a:latin typeface="+mn-lt"/>
              </a:rPr>
              <a:t>Important input</a:t>
            </a:r>
          </a:p>
          <a:p>
            <a:pPr marL="285750" indent="-285750">
              <a:lnSpc>
                <a:spcPct val="100000"/>
              </a:lnSpc>
              <a:spcAft>
                <a:spcPts val="1000"/>
              </a:spcAft>
              <a:buFont typeface="Arial" panose="020B0604020202020204" pitchFamily="34" charset="0"/>
              <a:buChar char="•"/>
            </a:pPr>
            <a:r>
              <a:rPr lang="en-AU" sz="2400" dirty="0">
                <a:solidFill>
                  <a:schemeClr val="bg1"/>
                </a:solidFill>
                <a:latin typeface="+mn-lt"/>
              </a:rPr>
              <a:t>Focus of review</a:t>
            </a:r>
          </a:p>
          <a:p>
            <a:pPr marL="285750" indent="-285750">
              <a:lnSpc>
                <a:spcPct val="100000"/>
              </a:lnSpc>
              <a:spcAft>
                <a:spcPts val="1000"/>
              </a:spcAft>
              <a:buFont typeface="Arial" panose="020B0604020202020204" pitchFamily="34" charset="0"/>
              <a:buChar char="•"/>
            </a:pPr>
            <a:r>
              <a:rPr lang="en-AU" sz="2400" dirty="0">
                <a:solidFill>
                  <a:schemeClr val="bg1"/>
                </a:solidFill>
                <a:latin typeface="+mn-lt"/>
              </a:rPr>
              <a:t>Review outputs include</a:t>
            </a:r>
          </a:p>
        </p:txBody>
      </p:sp>
      <p:cxnSp>
        <p:nvCxnSpPr>
          <p:cNvPr id="8" name="Straight Connector 7">
            <a:extLst>
              <a:ext uri="{FF2B5EF4-FFF2-40B4-BE49-F238E27FC236}">
                <a16:creationId xmlns:a16="http://schemas.microsoft.com/office/drawing/2014/main" id="{1B11CC9D-086E-8B71-FFAE-1312807945AB}"/>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colorful lines on a black background&#10;&#10;Description automatically generated">
            <a:extLst>
              <a:ext uri="{FF2B5EF4-FFF2-40B4-BE49-F238E27FC236}">
                <a16:creationId xmlns:a16="http://schemas.microsoft.com/office/drawing/2014/main" id="{6476E6CF-AAFE-0037-BA3B-6D34E6148B71}"/>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Tree>
    <p:extLst>
      <p:ext uri="{BB962C8B-B14F-4D97-AF65-F5344CB8AC3E}">
        <p14:creationId xmlns:p14="http://schemas.microsoft.com/office/powerpoint/2010/main" val="223091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Aims of Gate</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10" name="Picture 9" descr="A close up of a logo&#10;&#10;Description automatically generated">
            <a:extLst>
              <a:ext uri="{FF2B5EF4-FFF2-40B4-BE49-F238E27FC236}">
                <a16:creationId xmlns:a16="http://schemas.microsoft.com/office/drawing/2014/main" id="{65FC7C87-8536-531E-C1B4-E7BBC5FE2A9B}"/>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12" name="Content Placeholder 2">
            <a:extLst>
              <a:ext uri="{FF2B5EF4-FFF2-40B4-BE49-F238E27FC236}">
                <a16:creationId xmlns:a16="http://schemas.microsoft.com/office/drawing/2014/main" id="{BD5D7481-0D8E-6682-9B73-EF4A6A0119B5}"/>
              </a:ext>
            </a:extLst>
          </p:cNvPr>
          <p:cNvSpPr txBox="1">
            <a:spLocks/>
          </p:cNvSpPr>
          <p:nvPr/>
        </p:nvSpPr>
        <p:spPr>
          <a:xfrm>
            <a:off x="669500" y="2894976"/>
            <a:ext cx="2073448"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ea typeface="+mn-ea"/>
                <a:cs typeface="+mn-cs"/>
              </a:rPr>
              <a:t>Assess readiness to Go-Live</a:t>
            </a:r>
          </a:p>
        </p:txBody>
      </p:sp>
      <p:sp>
        <p:nvSpPr>
          <p:cNvPr id="13" name="Content Placeholder 2">
            <a:extLst>
              <a:ext uri="{FF2B5EF4-FFF2-40B4-BE49-F238E27FC236}">
                <a16:creationId xmlns:a16="http://schemas.microsoft.com/office/drawing/2014/main" id="{63A6667A-7812-E08B-F050-468B958C5053}"/>
              </a:ext>
            </a:extLst>
          </p:cNvPr>
          <p:cNvSpPr txBox="1">
            <a:spLocks/>
          </p:cNvSpPr>
          <p:nvPr/>
        </p:nvSpPr>
        <p:spPr>
          <a:xfrm>
            <a:off x="3355761" y="2894976"/>
            <a:ext cx="1879475"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ea typeface="+mn-ea"/>
                <a:cs typeface="+mn-cs"/>
              </a:rPr>
              <a:t>Confirm plans in place to manage Risk and Change</a:t>
            </a:r>
          </a:p>
        </p:txBody>
      </p:sp>
      <p:sp>
        <p:nvSpPr>
          <p:cNvPr id="14" name="Content Placeholder 2">
            <a:extLst>
              <a:ext uri="{FF2B5EF4-FFF2-40B4-BE49-F238E27FC236}">
                <a16:creationId xmlns:a16="http://schemas.microsoft.com/office/drawing/2014/main" id="{46E090A6-6345-E8A0-ACC2-A39348035312}"/>
              </a:ext>
            </a:extLst>
          </p:cNvPr>
          <p:cNvSpPr txBox="1">
            <a:spLocks/>
          </p:cNvSpPr>
          <p:nvPr/>
        </p:nvSpPr>
        <p:spPr>
          <a:xfrm>
            <a:off x="6095532" y="2894976"/>
            <a:ext cx="1886975"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ea typeface="+mn-ea"/>
                <a:cs typeface="+mn-cs"/>
              </a:rPr>
              <a:t>Determine likelihood of original projected business benefit being achieved</a:t>
            </a:r>
          </a:p>
        </p:txBody>
      </p:sp>
      <p:sp>
        <p:nvSpPr>
          <p:cNvPr id="15" name="Content Placeholder 2">
            <a:extLst>
              <a:ext uri="{FF2B5EF4-FFF2-40B4-BE49-F238E27FC236}">
                <a16:creationId xmlns:a16="http://schemas.microsoft.com/office/drawing/2014/main" id="{D54EF674-D26C-DD24-8B31-0B0BCFDCD4B4}"/>
              </a:ext>
            </a:extLst>
          </p:cNvPr>
          <p:cNvSpPr txBox="1">
            <a:spLocks/>
          </p:cNvSpPr>
          <p:nvPr/>
        </p:nvSpPr>
        <p:spPr>
          <a:xfrm>
            <a:off x="664049" y="1963927"/>
            <a:ext cx="53119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a:ln>
                  <a:noFill/>
                </a:ln>
                <a:solidFill>
                  <a:srgbClr val="146CFD"/>
                </a:solidFill>
                <a:effectLst/>
                <a:uLnTx/>
                <a:uFillTx/>
                <a:latin typeface="Public Sans ExtraLight" pitchFamily="2" charset="77"/>
                <a:ea typeface="+mn-ea"/>
                <a:cs typeface="+mn-cs"/>
              </a:rPr>
              <a:t>1</a:t>
            </a:r>
          </a:p>
        </p:txBody>
      </p:sp>
      <p:sp>
        <p:nvSpPr>
          <p:cNvPr id="16" name="Content Placeholder 2">
            <a:extLst>
              <a:ext uri="{FF2B5EF4-FFF2-40B4-BE49-F238E27FC236}">
                <a16:creationId xmlns:a16="http://schemas.microsoft.com/office/drawing/2014/main" id="{66F8A4B3-0CAF-CBFD-C5CB-089CC82E7A52}"/>
              </a:ext>
            </a:extLst>
          </p:cNvPr>
          <p:cNvSpPr txBox="1">
            <a:spLocks/>
          </p:cNvSpPr>
          <p:nvPr/>
        </p:nvSpPr>
        <p:spPr>
          <a:xfrm>
            <a:off x="3353220" y="1963927"/>
            <a:ext cx="53119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dirty="0">
                <a:ln>
                  <a:noFill/>
                </a:ln>
                <a:solidFill>
                  <a:srgbClr val="146CFD"/>
                </a:solidFill>
                <a:effectLst/>
                <a:uLnTx/>
                <a:uFillTx/>
                <a:latin typeface="Public Sans ExtraLight" pitchFamily="2" charset="77"/>
                <a:ea typeface="+mn-ea"/>
                <a:cs typeface="+mn-cs"/>
              </a:rPr>
              <a:t>2</a:t>
            </a:r>
          </a:p>
        </p:txBody>
      </p:sp>
      <p:sp>
        <p:nvSpPr>
          <p:cNvPr id="17" name="Content Placeholder 2">
            <a:extLst>
              <a:ext uri="{FF2B5EF4-FFF2-40B4-BE49-F238E27FC236}">
                <a16:creationId xmlns:a16="http://schemas.microsoft.com/office/drawing/2014/main" id="{72DD8548-7B94-71EF-E3BD-BACAC7D96E9C}"/>
              </a:ext>
            </a:extLst>
          </p:cNvPr>
          <p:cNvSpPr txBox="1">
            <a:spLocks/>
          </p:cNvSpPr>
          <p:nvPr/>
        </p:nvSpPr>
        <p:spPr>
          <a:xfrm>
            <a:off x="6100491" y="1963927"/>
            <a:ext cx="53119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a:ln>
                  <a:noFill/>
                </a:ln>
                <a:solidFill>
                  <a:srgbClr val="146CFD"/>
                </a:solidFill>
                <a:effectLst/>
                <a:uLnTx/>
                <a:uFillTx/>
                <a:latin typeface="Public Sans ExtraLight" pitchFamily="2" charset="77"/>
                <a:ea typeface="+mn-ea"/>
                <a:cs typeface="+mn-cs"/>
              </a:rPr>
              <a:t>3</a:t>
            </a:r>
          </a:p>
        </p:txBody>
      </p:sp>
      <p:cxnSp>
        <p:nvCxnSpPr>
          <p:cNvPr id="18" name="Straight Connector 17">
            <a:extLst>
              <a:ext uri="{FF2B5EF4-FFF2-40B4-BE49-F238E27FC236}">
                <a16:creationId xmlns:a16="http://schemas.microsoft.com/office/drawing/2014/main" id="{B0492BFB-8C3E-993A-1693-714105B9E2D8}"/>
              </a:ext>
            </a:extLst>
          </p:cNvPr>
          <p:cNvCxnSpPr/>
          <p:nvPr/>
        </p:nvCxnSpPr>
        <p:spPr>
          <a:xfrm>
            <a:off x="445329"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FCF379-CC0B-6D5F-E106-52E8A286D616}"/>
              </a:ext>
            </a:extLst>
          </p:cNvPr>
          <p:cNvCxnSpPr/>
          <p:nvPr/>
        </p:nvCxnSpPr>
        <p:spPr>
          <a:xfrm>
            <a:off x="3131591"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A51896-9E00-21F8-CE18-B9D21CD5A7F5}"/>
              </a:ext>
            </a:extLst>
          </p:cNvPr>
          <p:cNvCxnSpPr/>
          <p:nvPr/>
        </p:nvCxnSpPr>
        <p:spPr>
          <a:xfrm>
            <a:off x="5871362"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75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Important documentation</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9989B0E6-1AD6-F8FB-2A87-1492A957D6EC}"/>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7" name="Content Placeholder 2">
            <a:extLst>
              <a:ext uri="{FF2B5EF4-FFF2-40B4-BE49-F238E27FC236}">
                <a16:creationId xmlns:a16="http://schemas.microsoft.com/office/drawing/2014/main" id="{781C987D-EAA0-AFDE-BBD1-85A9FDBE242D}"/>
              </a:ext>
            </a:extLst>
          </p:cNvPr>
          <p:cNvSpPr txBox="1">
            <a:spLocks/>
          </p:cNvSpPr>
          <p:nvPr/>
        </p:nvSpPr>
        <p:spPr>
          <a:xfrm>
            <a:off x="360000"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dirty="0"/>
              <a:t>Updated Business Case​</a:t>
            </a:r>
          </a:p>
          <a:p>
            <a:pPr marL="342900" indent="-342900">
              <a:spcAft>
                <a:spcPts val="1000"/>
              </a:spcAft>
              <a:buFont typeface="Arial" panose="020B0604020202020204" pitchFamily="34" charset="0"/>
              <a:buChar char="•"/>
            </a:pPr>
            <a:r>
              <a:rPr lang="en-AU" sz="1700" dirty="0"/>
              <a:t>Recent Project Status Reports​</a:t>
            </a:r>
          </a:p>
          <a:p>
            <a:pPr marL="342900" indent="-342900">
              <a:spcAft>
                <a:spcPts val="1000"/>
              </a:spcAft>
              <a:buFont typeface="Arial" panose="020B0604020202020204" pitchFamily="34" charset="0"/>
              <a:buChar char="•"/>
            </a:pPr>
            <a:r>
              <a:rPr lang="en-AU" sz="1700" dirty="0"/>
              <a:t>Steering Committee minutes​</a:t>
            </a:r>
          </a:p>
          <a:p>
            <a:pPr marL="342900" indent="-342900">
              <a:spcAft>
                <a:spcPts val="1000"/>
              </a:spcAft>
              <a:buFont typeface="Arial" panose="020B0604020202020204" pitchFamily="34" charset="0"/>
              <a:buChar char="•"/>
            </a:pPr>
            <a:r>
              <a:rPr lang="en-AU" sz="1700" dirty="0"/>
              <a:t>Contract Documents​</a:t>
            </a:r>
          </a:p>
          <a:p>
            <a:pPr marL="342900" indent="-342900">
              <a:spcAft>
                <a:spcPts val="1000"/>
              </a:spcAft>
              <a:buFont typeface="Arial" panose="020B0604020202020204" pitchFamily="34" charset="0"/>
              <a:buChar char="•"/>
            </a:pPr>
            <a:r>
              <a:rPr lang="en-AU" sz="1700" dirty="0"/>
              <a:t>Change Management Plan​</a:t>
            </a:r>
          </a:p>
          <a:p>
            <a:pPr marL="342900" indent="-342900">
              <a:spcAft>
                <a:spcPts val="1000"/>
              </a:spcAft>
              <a:buFont typeface="Arial" panose="020B0604020202020204" pitchFamily="34" charset="0"/>
              <a:buChar char="•"/>
            </a:pPr>
            <a:r>
              <a:rPr lang="en-AU" sz="1700" dirty="0"/>
              <a:t>Project Management Plan​</a:t>
            </a:r>
          </a:p>
          <a:p>
            <a:pPr marL="342900" indent="-342900">
              <a:spcAft>
                <a:spcPts val="1000"/>
              </a:spcAft>
              <a:buFont typeface="Arial" panose="020B0604020202020204" pitchFamily="34" charset="0"/>
              <a:buChar char="•"/>
            </a:pPr>
            <a:r>
              <a:rPr lang="en-AU" sz="1700" dirty="0"/>
              <a:t>Governance Arrangements​</a:t>
            </a:r>
          </a:p>
          <a:p>
            <a:pPr marL="342900" indent="-342900">
              <a:spcAft>
                <a:spcPts val="1000"/>
              </a:spcAft>
              <a:buFont typeface="Arial" panose="020B0604020202020204" pitchFamily="34" charset="0"/>
              <a:buChar char="•"/>
            </a:pPr>
            <a:r>
              <a:rPr lang="en-AU" sz="1700" dirty="0"/>
              <a:t>Test Plan &amp; Test Reports</a:t>
            </a:r>
          </a:p>
          <a:p>
            <a:pPr marL="342900" indent="-342900">
              <a:spcAft>
                <a:spcPts val="1000"/>
              </a:spcAft>
              <a:buFont typeface="Arial" panose="020B0604020202020204" pitchFamily="34" charset="0"/>
              <a:buChar char="•"/>
            </a:pPr>
            <a:r>
              <a:rPr lang="en-AU" sz="1700" dirty="0"/>
              <a:t>Risks &amp; Issues Register​</a:t>
            </a:r>
          </a:p>
        </p:txBody>
      </p:sp>
      <p:sp>
        <p:nvSpPr>
          <p:cNvPr id="9" name="Content Placeholder 2">
            <a:extLst>
              <a:ext uri="{FF2B5EF4-FFF2-40B4-BE49-F238E27FC236}">
                <a16:creationId xmlns:a16="http://schemas.microsoft.com/office/drawing/2014/main" id="{853AA68A-1A95-1CC2-B989-22CDB1347BBF}"/>
              </a:ext>
            </a:extLst>
          </p:cNvPr>
          <p:cNvSpPr txBox="1">
            <a:spLocks/>
          </p:cNvSpPr>
          <p:nvPr/>
        </p:nvSpPr>
        <p:spPr>
          <a:xfrm>
            <a:off x="4575445"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dirty="0"/>
              <a:t>Risk Management Plan​</a:t>
            </a:r>
          </a:p>
          <a:p>
            <a:pPr marL="342900" indent="-342900">
              <a:spcAft>
                <a:spcPts val="1000"/>
              </a:spcAft>
              <a:buFont typeface="Arial" panose="020B0604020202020204" pitchFamily="34" charset="0"/>
              <a:buChar char="•"/>
            </a:pPr>
            <a:r>
              <a:rPr lang="en-AU" sz="1700" dirty="0"/>
              <a:t>Implementation / Roll-back Contingency Plan​</a:t>
            </a:r>
          </a:p>
          <a:p>
            <a:pPr marL="342900" indent="-342900">
              <a:spcAft>
                <a:spcPts val="1000"/>
              </a:spcAft>
              <a:buFont typeface="Arial" panose="020B0604020202020204" pitchFamily="34" charset="0"/>
              <a:buChar char="•"/>
            </a:pPr>
            <a:r>
              <a:rPr lang="en-AU" sz="1700" dirty="0"/>
              <a:t>Previous Gateway Review Reports and record of actions​</a:t>
            </a:r>
          </a:p>
          <a:p>
            <a:pPr marL="342900" indent="-342900">
              <a:spcAft>
                <a:spcPts val="1000"/>
              </a:spcAft>
              <a:buFont typeface="Arial" panose="020B0604020202020204" pitchFamily="34" charset="0"/>
              <a:buChar char="•"/>
            </a:pPr>
            <a:r>
              <a:rPr lang="en-AU" sz="1700" dirty="0"/>
              <a:t>Training &amp; Communication Plans​</a:t>
            </a:r>
          </a:p>
          <a:p>
            <a:pPr marL="342900" indent="-342900">
              <a:spcAft>
                <a:spcPts val="1000"/>
              </a:spcAft>
              <a:buFont typeface="Arial" panose="020B0604020202020204" pitchFamily="34" charset="0"/>
              <a:buChar char="•"/>
            </a:pPr>
            <a:r>
              <a:rPr lang="en-AU" sz="1700" dirty="0"/>
              <a:t>Project Financials​</a:t>
            </a:r>
          </a:p>
          <a:p>
            <a:pPr marL="342900" indent="-342900">
              <a:spcAft>
                <a:spcPts val="1000"/>
              </a:spcAft>
              <a:buFont typeface="Arial" panose="020B0604020202020204" pitchFamily="34" charset="0"/>
              <a:buChar char="•"/>
            </a:pPr>
            <a:r>
              <a:rPr lang="en-AU" sz="1700" dirty="0"/>
              <a:t>Benefits Management Plan</a:t>
            </a:r>
          </a:p>
        </p:txBody>
      </p:sp>
    </p:spTree>
    <p:extLst>
      <p:ext uri="{BB962C8B-B14F-4D97-AF65-F5344CB8AC3E}">
        <p14:creationId xmlns:p14="http://schemas.microsoft.com/office/powerpoint/2010/main" val="344343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Focus of review</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5 Review: Guideline and Workbook – Pre-commissioning</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2">
            <a:extLst>
              <a:ext uri="{FF2B5EF4-FFF2-40B4-BE49-F238E27FC236}">
                <a16:creationId xmlns:a16="http://schemas.microsoft.com/office/drawing/2014/main" id="{DB54987B-0AD5-E208-17E7-BC75436B781A}"/>
              </a:ext>
            </a:extLst>
          </p:cNvPr>
          <p:cNvSpPr>
            <a:spLocks noGrp="1"/>
          </p:cNvSpPr>
          <p:nvPr>
            <p:ph idx="1"/>
          </p:nvPr>
        </p:nvSpPr>
        <p:spPr>
          <a:xfrm>
            <a:off x="360000" y="1800000"/>
            <a:ext cx="3680659" cy="4143600"/>
          </a:xfrm>
        </p:spPr>
        <p:txBody>
          <a:bodyPr numCol="1" spcCol="360000"/>
          <a:lstStyle/>
          <a:p>
            <a:pPr marL="342900" indent="-342900">
              <a:spcAft>
                <a:spcPts val="1000"/>
              </a:spcAft>
              <a:buFont typeface="Arial" panose="020B0604020202020204" pitchFamily="34" charset="0"/>
              <a:buChar char="•"/>
            </a:pPr>
            <a:r>
              <a:rPr lang="en-AU" sz="1700" dirty="0"/>
              <a:t>Is the project under control? Is it running according to plan / budget?​</a:t>
            </a:r>
          </a:p>
          <a:p>
            <a:pPr marL="342900" indent="-342900">
              <a:spcAft>
                <a:spcPts val="1000"/>
              </a:spcAft>
              <a:buFont typeface="Arial" panose="020B0604020202020204" pitchFamily="34" charset="0"/>
              <a:buChar char="•"/>
            </a:pPr>
            <a:r>
              <a:rPr lang="en-AU" sz="1700" dirty="0"/>
              <a:t>Have all stakeholder issues been addressed? ​</a:t>
            </a:r>
          </a:p>
          <a:p>
            <a:pPr marL="342900" indent="-342900">
              <a:spcAft>
                <a:spcPts val="1000"/>
              </a:spcAft>
              <a:buFont typeface="Arial" panose="020B0604020202020204" pitchFamily="34" charset="0"/>
              <a:buChar char="•"/>
            </a:pPr>
            <a:r>
              <a:rPr lang="en-AU" sz="1700" dirty="0"/>
              <a:t>Completeness of plans to go live? Is there a contingent plan to roll back / delay implementation? ​</a:t>
            </a:r>
          </a:p>
          <a:p>
            <a:pPr marL="342900" indent="-342900">
              <a:spcAft>
                <a:spcPts val="1000"/>
              </a:spcAft>
              <a:buFont typeface="Arial" panose="020B0604020202020204" pitchFamily="34" charset="0"/>
              <a:buChar char="•"/>
            </a:pPr>
            <a:r>
              <a:rPr lang="en-AU" sz="1700" dirty="0"/>
              <a:t>Is the Agency ready to operationally manage the new service?</a:t>
            </a:r>
          </a:p>
        </p:txBody>
      </p:sp>
      <p:pic>
        <p:nvPicPr>
          <p:cNvPr id="10" name="Picture 9" descr="A close up of a logo&#10;&#10;Description automatically generated">
            <a:extLst>
              <a:ext uri="{FF2B5EF4-FFF2-40B4-BE49-F238E27FC236}">
                <a16:creationId xmlns:a16="http://schemas.microsoft.com/office/drawing/2014/main" id="{F7D2F6CE-AE5E-55A5-7866-7E84C84A7DEE}"/>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11" name="Content Placeholder 2">
            <a:extLst>
              <a:ext uri="{FF2B5EF4-FFF2-40B4-BE49-F238E27FC236}">
                <a16:creationId xmlns:a16="http://schemas.microsoft.com/office/drawing/2014/main" id="{B349A16A-4BD6-C931-06DF-EE9D04DEBE17}"/>
              </a:ext>
            </a:extLst>
          </p:cNvPr>
          <p:cNvSpPr txBox="1">
            <a:spLocks/>
          </p:cNvSpPr>
          <p:nvPr/>
        </p:nvSpPr>
        <p:spPr>
          <a:xfrm>
            <a:off x="4575445"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dirty="0"/>
              <a:t>Is ownership after handover clearly understood? Has a RACI been established for the new Product / Service?​</a:t>
            </a:r>
          </a:p>
          <a:p>
            <a:pPr marL="342900" indent="-342900">
              <a:spcAft>
                <a:spcPts val="1000"/>
              </a:spcAft>
              <a:buFont typeface="Arial" panose="020B0604020202020204" pitchFamily="34" charset="0"/>
              <a:buChar char="•"/>
            </a:pPr>
            <a:r>
              <a:rPr lang="en-AU" sz="1700" dirty="0"/>
              <a:t>Is the Agency ready to adopt new ways of working (if applicable)?​</a:t>
            </a:r>
          </a:p>
          <a:p>
            <a:pPr marL="342900" indent="-342900">
              <a:spcAft>
                <a:spcPts val="1000"/>
              </a:spcAft>
              <a:buFont typeface="Arial" panose="020B0604020202020204" pitchFamily="34" charset="0"/>
              <a:buChar char="•"/>
            </a:pPr>
            <a:r>
              <a:rPr lang="en-AU" sz="1700" dirty="0"/>
              <a:t>Is there a process to manage and measure benefits ongoing? Is responsibility for this clear?​</a:t>
            </a:r>
          </a:p>
          <a:p>
            <a:pPr marL="342900" indent="-342900">
              <a:spcAft>
                <a:spcPts val="1000"/>
              </a:spcAft>
              <a:buFont typeface="Arial" panose="020B0604020202020204" pitchFamily="34" charset="0"/>
              <a:buChar char="•"/>
            </a:pPr>
            <a:r>
              <a:rPr lang="en-AU" sz="1700" dirty="0"/>
              <a:t>Are end users adequately prepared for the transition?</a:t>
            </a:r>
          </a:p>
          <a:p>
            <a:pPr marL="342900" indent="-342900">
              <a:spcAft>
                <a:spcPts val="1000"/>
              </a:spcAft>
              <a:buFont typeface="Arial" panose="020B0604020202020204" pitchFamily="34" charset="0"/>
              <a:buChar char="•"/>
            </a:pPr>
            <a:endParaRPr lang="en-AU" sz="1700" dirty="0"/>
          </a:p>
          <a:p>
            <a:pPr marL="342900" indent="-342900">
              <a:spcAft>
                <a:spcPts val="1000"/>
              </a:spcAft>
              <a:buFont typeface="Arial" panose="020B0604020202020204" pitchFamily="34" charset="0"/>
              <a:buChar char="•"/>
            </a:pPr>
            <a:endParaRPr lang="en-AU" sz="1700" dirty="0"/>
          </a:p>
          <a:p>
            <a:pPr marL="342900" indent="-342900">
              <a:spcAft>
                <a:spcPts val="1000"/>
              </a:spcAft>
              <a:buFont typeface="Arial" panose="020B0604020202020204" pitchFamily="34" charset="0"/>
              <a:buChar char="•"/>
            </a:pPr>
            <a:endParaRPr lang="en-AU" sz="1700" dirty="0"/>
          </a:p>
        </p:txBody>
      </p:sp>
    </p:spTree>
    <p:extLst>
      <p:ext uri="{BB962C8B-B14F-4D97-AF65-F5344CB8AC3E}">
        <p14:creationId xmlns:p14="http://schemas.microsoft.com/office/powerpoint/2010/main" val="670893745"/>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44" id="{A9442CE9-87F9-42A7-8C5D-8D58B0DCFE30}" vid="{6B20901F-88EC-4CAD-B521-410A93FBFB7F}"/>
    </a:ext>
  </a:ext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CC PPT Sept 2022">
      <a:majorFont>
        <a:latin typeface="Public Sans"/>
        <a:ea typeface=""/>
        <a:cs typeface=""/>
      </a:majorFont>
      <a:minorFont>
        <a:latin typeface="Public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t" anchorCtr="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Presentation44" id="{A9442CE9-87F9-42A7-8C5D-8D58B0DCFE30}" vid="{9CFA4899-32EA-4BE4-B0B6-ED3529DF1594}"/>
    </a:ext>
  </a:extLst>
</a:theme>
</file>

<file path=ppt/theme/theme3.xml><?xml version="1.0" encoding="utf-8"?>
<a:theme xmlns:a="http://schemas.openxmlformats.org/drawingml/2006/main" name="2_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nswgov_powerpoint_corporate_feb23" id="{E06EED0E-381A-4A4B-BC58-F2C7FF437C67}" vid="{8158D677-D92B-F44A-BC1E-71F55F9AB5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4F4EC771AA214CB7E1A7CF4456426A" ma:contentTypeVersion="23" ma:contentTypeDescription="Create a new document." ma:contentTypeScope="" ma:versionID="ab11c8cd78ecc9005fc170728b3e51a8">
  <xsd:schema xmlns:xsd="http://www.w3.org/2001/XMLSchema" xmlns:xs="http://www.w3.org/2001/XMLSchema" xmlns:p="http://schemas.microsoft.com/office/2006/metadata/properties" xmlns:ns1="http://schemas.microsoft.com/sharepoint/v3" xmlns:ns2="57fd7c23-fc5e-4920-be90-f6e97d624632" xmlns:ns3="6bd5966d-2212-4360-bcb8-6dbf6b2725a0" xmlns:ns4="9f0ac7ce-5f57-4ea0-9af7-01d4f3f1ccae" targetNamespace="http://schemas.microsoft.com/office/2006/metadata/properties" ma:root="true" ma:fieldsID="061752f2e4ce512ef8de997fd80d3751" ns1:_="" ns2:_="" ns3:_="" ns4:_="">
    <xsd:import namespace="http://schemas.microsoft.com/sharepoint/v3"/>
    <xsd:import namespace="57fd7c23-fc5e-4920-be90-f6e97d624632"/>
    <xsd:import namespace="6bd5966d-2212-4360-bcb8-6dbf6b2725a0"/>
    <xsd:import namespace="9f0ac7ce-5f57-4ea0-9af7-01d4f3f1cc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DateandTime" minOccurs="0"/>
                <xsd:element ref="ns2:lcf76f155ced4ddcb4097134ff3c332f" minOccurs="0"/>
                <xsd:element ref="ns4:TaxCatchAll" minOccurs="0"/>
                <xsd:element ref="ns2:MediaServiceObjectDetectorVersions" minOccurs="0"/>
                <xsd:element ref="ns2:MediaLengthInSecond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d7c23-fc5e-4920-be90-f6e97d624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DateandTime" ma:index="20" nillable="true" ma:displayName="Date and Time " ma:format="DateOnly" ma:internalName="DateandTime">
      <xsd:simpleType>
        <xsd:restriction base="dms:DateTim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d5966d-2212-4360-bcb8-6dbf6b2725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0ac7ce-5f57-4ea0-9af7-01d4f3f1cca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72bafe2-c278-4e80-b9cc-b971f55650bc}" ma:internalName="TaxCatchAll" ma:showField="CatchAllData" ma:web="6bd5966d-2212-4360-bcb8-6dbf6b272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f0ac7ce-5f57-4ea0-9af7-01d4f3f1ccae" xsi:nil="true"/>
    <lcf76f155ced4ddcb4097134ff3c332f xmlns="57fd7c23-fc5e-4920-be90-f6e97d624632">
      <Terms xmlns="http://schemas.microsoft.com/office/infopath/2007/PartnerControls"/>
    </lcf76f155ced4ddcb4097134ff3c332f>
    <DateandTime xmlns="57fd7c23-fc5e-4920-be90-f6e97d624632" xsi:nil="true"/>
    <SharedWithUsers xmlns="6bd5966d-2212-4360-bcb8-6dbf6b2725a0">
      <UserInfo>
        <DisplayName/>
        <AccountId xsi:nil="true"/>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AF622DB-FA6C-4E02-BDC6-DE7357E162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fd7c23-fc5e-4920-be90-f6e97d624632"/>
    <ds:schemaRef ds:uri="6bd5966d-2212-4360-bcb8-6dbf6b2725a0"/>
    <ds:schemaRef ds:uri="9f0ac7ce-5f57-4ea0-9af7-01d4f3f1c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18CA06-5FE2-4AF2-88EB-2B9E8B6741B8}">
  <ds:schemaRefs>
    <ds:schemaRef ds:uri="http://schemas.microsoft.com/sharepoint/v3/contenttype/forms"/>
  </ds:schemaRefs>
</ds:datastoreItem>
</file>

<file path=customXml/itemProps3.xml><?xml version="1.0" encoding="utf-8"?>
<ds:datastoreItem xmlns:ds="http://schemas.openxmlformats.org/officeDocument/2006/customXml" ds:itemID="{EA85FD21-A505-45BD-8958-AB0224894CD5}">
  <ds:schemaRefs>
    <ds:schemaRef ds:uri="http://schemas.microsoft.com/office/infopath/2007/PartnerControls"/>
    <ds:schemaRef ds:uri="a8c71ad1-599f-49c6-8285-d89eb5e9e7d9"/>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purl.org/dc/terms/"/>
    <ds:schemaRef ds:uri="2e5b6eb2-d92e-4cf3-b1ad-e13c68113006"/>
    <ds:schemaRef ds:uri="http://purl.org/dc/elements/1.1/"/>
    <ds:schemaRef ds:uri="9f0ac7ce-5f57-4ea0-9af7-01d4f3f1ccae"/>
    <ds:schemaRef ds:uri="57fd7c23-fc5e-4920-be90-f6e97d624632"/>
    <ds:schemaRef ds:uri="6bd5966d-2212-4360-bcb8-6dbf6b2725a0"/>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NSWG Corporate</Template>
  <TotalTime>1770</TotalTime>
  <Words>2125</Words>
  <Application>Microsoft Office PowerPoint</Application>
  <PresentationFormat>Widescreen</PresentationFormat>
  <Paragraphs>253</Paragraphs>
  <Slides>23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Times New Roman</vt:lpstr>
      <vt:lpstr>Public Sans ExtraLight</vt:lpstr>
      <vt:lpstr>Public Sans</vt:lpstr>
      <vt:lpstr>System Font Regular</vt:lpstr>
      <vt:lpstr>Public Sans SemiBold</vt:lpstr>
      <vt:lpstr>Public Sans Light</vt:lpstr>
      <vt:lpstr>Arial</vt:lpstr>
      <vt:lpstr>NSWG Corporate</vt:lpstr>
      <vt:lpstr>Placeholder</vt:lpstr>
      <vt:lpstr>2_NSWG Corporate</vt:lpstr>
      <vt:lpstr>Gate 5 Review: Guideline and Workbook Pre-commissioning</vt:lpstr>
      <vt:lpstr>Note</vt:lpstr>
      <vt:lpstr>The Digital Assurance Framework</vt:lpstr>
      <vt:lpstr>Reviews under the DAF and confidentiality</vt:lpstr>
      <vt:lpstr>Gateway Review purpose GATE 5: Pre-commissioning</vt:lpstr>
      <vt:lpstr>Gate 5 – ICT Assurance</vt:lpstr>
      <vt:lpstr>Aims of Gate</vt:lpstr>
      <vt:lpstr>Important documentation</vt:lpstr>
      <vt:lpstr>Focus of review</vt:lpstr>
      <vt:lpstr>Review outputs include</vt:lpstr>
      <vt:lpstr>PowerPoint Presentation</vt:lpstr>
      <vt:lpstr>Conducting a Gate 5 Gateway Review</vt:lpstr>
      <vt:lpstr>Conducting a Gate 5 Gateway Review</vt:lpstr>
      <vt:lpstr>Conducting a Gate 5 Gateway Review</vt:lpstr>
      <vt:lpstr>Conducting a Gate 5 Gateway Review</vt:lpstr>
      <vt:lpstr>Conducting a Gate 5 Gateway Review</vt:lpstr>
      <vt:lpstr>Conducting a Gate 5 Gateway Review</vt:lpstr>
      <vt:lpstr>PowerPoint Presentation</vt:lpstr>
      <vt:lpstr>Review communications protocol</vt:lpstr>
      <vt:lpstr>Review communications protocol</vt:lpstr>
      <vt:lpstr>Gateway Review Report</vt:lpstr>
      <vt:lpstr>Agency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Dalla Pozza</dc:creator>
  <cp:lastModifiedBy>Angelo Mendoza</cp:lastModifiedBy>
  <cp:revision>14</cp:revision>
  <dcterms:created xsi:type="dcterms:W3CDTF">2024-11-08T06:33:06Z</dcterms:created>
  <dcterms:modified xsi:type="dcterms:W3CDTF">2026-04-13T01:39:28Z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0x010100974F4EC771AA214CB7E1A7CF4456426A</vt:lpwstr>
  </property>
  <property fmtid="{D5CDD505-2E9C-101B-9397-08002B2CF9AE}" pid="3" name="MediaServiceImageTags">
    <vt:lpwstr/>
  </property>
  <property fmtid="{D5CDD505-2E9C-101B-9397-08002B2CF9AE}" pid="4" name="Order">
    <vt:r8>12100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