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4" r:id="rId5"/>
    <p:sldMasterId id="2147483698" r:id="rId6"/>
    <p:sldMasterId id="2147483721" r:id="rId7"/>
  </p:sldMasterIdLst>
  <p:notesMasterIdLst>
    <p:notesMasterId r:id="rId32"/>
  </p:notesMasterIdLst>
  <p:handoutMasterIdLst>
    <p:handoutMasterId r:id="rId33"/>
  </p:handoutMasterIdLst>
  <p:sldIdLst>
    <p:sldId id="2147483352" r:id="rId8"/>
    <p:sldId id="313" r:id="rId9"/>
    <p:sldId id="2147483353" r:id="rId10"/>
    <p:sldId id="2147483375" r:id="rId11"/>
    <p:sldId id="2147483355" r:id="rId12"/>
    <p:sldId id="2147483356" r:id="rId13"/>
    <p:sldId id="2147483377" r:id="rId14"/>
    <p:sldId id="2147483378" r:id="rId15"/>
    <p:sldId id="2147483359" r:id="rId16"/>
    <p:sldId id="2147483379" r:id="rId17"/>
    <p:sldId id="2147483360" r:id="rId18"/>
    <p:sldId id="2147483386" r:id="rId19"/>
    <p:sldId id="2147483363" r:id="rId20"/>
    <p:sldId id="2147483381" r:id="rId21"/>
    <p:sldId id="2147483382" r:id="rId22"/>
    <p:sldId id="2147483383" r:id="rId23"/>
    <p:sldId id="2147483385" r:id="rId24"/>
    <p:sldId id="2147483384" r:id="rId25"/>
    <p:sldId id="2147483387" r:id="rId26"/>
    <p:sldId id="2147483389" r:id="rId27"/>
    <p:sldId id="2147483370" r:id="rId28"/>
    <p:sldId id="2147483372" r:id="rId29"/>
    <p:sldId id="2147483388" r:id="rId30"/>
    <p:sldId id="310" r:id="rId31"/>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0019"/>
    <a:srgbClr val="EBEBEB"/>
    <a:srgbClr val="F3E2E6"/>
    <a:srgbClr val="F6ACB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414" y="3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o Mendoza" userId="1a9a34fa-6719-4fa6-9241-ab410ffa5fed" providerId="ADAL" clId="{EB5D9CE9-6A19-40E4-96D6-9025D0257299}"/>
    <pc:docChg chg="modSld">
      <pc:chgData name="Angelo Mendoza" userId="1a9a34fa-6719-4fa6-9241-ab410ffa5fed" providerId="ADAL" clId="{EB5D9CE9-6A19-40E4-96D6-9025D0257299}" dt="2026-04-13T03:43:42.041" v="28" actId="20577"/>
      <pc:docMkLst>
        <pc:docMk/>
      </pc:docMkLst>
      <pc:sldChg chg="modSp mod">
        <pc:chgData name="Angelo Mendoza" userId="1a9a34fa-6719-4fa6-9241-ab410ffa5fed" providerId="ADAL" clId="{EB5D9CE9-6A19-40E4-96D6-9025D0257299}" dt="2026-04-13T03:42:45.812" v="20" actId="20577"/>
        <pc:sldMkLst>
          <pc:docMk/>
          <pc:sldMk cId="1592862865" sldId="313"/>
        </pc:sldMkLst>
        <pc:spChg chg="mod">
          <ac:chgData name="Angelo Mendoza" userId="1a9a34fa-6719-4fa6-9241-ab410ffa5fed" providerId="ADAL" clId="{EB5D9CE9-6A19-40E4-96D6-9025D0257299}" dt="2026-04-13T03:42:45.812" v="20" actId="20577"/>
          <ac:spMkLst>
            <pc:docMk/>
            <pc:sldMk cId="1592862865" sldId="313"/>
            <ac:spMk id="5" creationId="{00000000-0000-0000-0000-000000000000}"/>
          </ac:spMkLst>
        </pc:spChg>
      </pc:sldChg>
      <pc:sldChg chg="modSp mod">
        <pc:chgData name="Angelo Mendoza" userId="1a9a34fa-6719-4fa6-9241-ab410ffa5fed" providerId="ADAL" clId="{EB5D9CE9-6A19-40E4-96D6-9025D0257299}" dt="2026-04-13T03:42:38.584" v="11" actId="20577"/>
        <pc:sldMkLst>
          <pc:docMk/>
          <pc:sldMk cId="2442983793" sldId="2147483352"/>
        </pc:sldMkLst>
        <pc:spChg chg="mod">
          <ac:chgData name="Angelo Mendoza" userId="1a9a34fa-6719-4fa6-9241-ab410ffa5fed" providerId="ADAL" clId="{EB5D9CE9-6A19-40E4-96D6-9025D0257299}" dt="2026-04-13T03:42:35.139" v="1" actId="20577"/>
          <ac:spMkLst>
            <pc:docMk/>
            <pc:sldMk cId="2442983793" sldId="2147483352"/>
            <ac:spMk id="2" creationId="{FE2BCF2C-9B51-F763-BCC6-2443A2938852}"/>
          </ac:spMkLst>
        </pc:spChg>
        <pc:spChg chg="mod">
          <ac:chgData name="Angelo Mendoza" userId="1a9a34fa-6719-4fa6-9241-ab410ffa5fed" providerId="ADAL" clId="{EB5D9CE9-6A19-40E4-96D6-9025D0257299}" dt="2026-04-13T03:42:38.584" v="11" actId="20577"/>
          <ac:spMkLst>
            <pc:docMk/>
            <pc:sldMk cId="2442983793" sldId="2147483352"/>
            <ac:spMk id="10" creationId="{5A513EF8-DC02-A04D-732E-8326F632FAF9}"/>
          </ac:spMkLst>
        </pc:spChg>
      </pc:sldChg>
      <pc:sldChg chg="modSp mod">
        <pc:chgData name="Angelo Mendoza" userId="1a9a34fa-6719-4fa6-9241-ab410ffa5fed" providerId="ADAL" clId="{EB5D9CE9-6A19-40E4-96D6-9025D0257299}" dt="2026-04-13T03:43:27.961" v="26" actId="20577"/>
        <pc:sldMkLst>
          <pc:docMk/>
          <pc:sldMk cId="580060134" sldId="2147483363"/>
        </pc:sldMkLst>
        <pc:graphicFrameChg chg="modGraphic">
          <ac:chgData name="Angelo Mendoza" userId="1a9a34fa-6719-4fa6-9241-ab410ffa5fed" providerId="ADAL" clId="{EB5D9CE9-6A19-40E4-96D6-9025D0257299}" dt="2026-04-13T03:43:27.961" v="26" actId="20577"/>
          <ac:graphicFrameMkLst>
            <pc:docMk/>
            <pc:sldMk cId="580060134" sldId="2147483363"/>
            <ac:graphicFrameMk id="9" creationId="{14C9ADA5-445C-86D6-C72F-A931E18E1DDB}"/>
          </ac:graphicFrameMkLst>
        </pc:graphicFrameChg>
      </pc:sldChg>
      <pc:sldChg chg="modSp mod">
        <pc:chgData name="Angelo Mendoza" userId="1a9a34fa-6719-4fa6-9241-ab410ffa5fed" providerId="ADAL" clId="{EB5D9CE9-6A19-40E4-96D6-9025D0257299}" dt="2026-04-13T03:43:07.990" v="22" actId="20577"/>
        <pc:sldMkLst>
          <pc:docMk/>
          <pc:sldMk cId="2230913006" sldId="2147483377"/>
        </pc:sldMkLst>
        <pc:spChg chg="mod">
          <ac:chgData name="Angelo Mendoza" userId="1a9a34fa-6719-4fa6-9241-ab410ffa5fed" providerId="ADAL" clId="{EB5D9CE9-6A19-40E4-96D6-9025D0257299}" dt="2026-04-13T03:43:07.990" v="22" actId="20577"/>
          <ac:spMkLst>
            <pc:docMk/>
            <pc:sldMk cId="2230913006" sldId="2147483377"/>
            <ac:spMk id="20" creationId="{5FD7D616-1947-4553-A8E8-89C29E590E89}"/>
          </ac:spMkLst>
        </pc:spChg>
      </pc:sldChg>
      <pc:sldChg chg="modSp mod">
        <pc:chgData name="Angelo Mendoza" userId="1a9a34fa-6719-4fa6-9241-ab410ffa5fed" providerId="ADAL" clId="{EB5D9CE9-6A19-40E4-96D6-9025D0257299}" dt="2026-04-13T03:43:20.166" v="24" actId="20577"/>
        <pc:sldMkLst>
          <pc:docMk/>
          <pc:sldMk cId="2600797400" sldId="2147483386"/>
        </pc:sldMkLst>
        <pc:spChg chg="mod">
          <ac:chgData name="Angelo Mendoza" userId="1a9a34fa-6719-4fa6-9241-ab410ffa5fed" providerId="ADAL" clId="{EB5D9CE9-6A19-40E4-96D6-9025D0257299}" dt="2026-04-13T03:43:20.166" v="24" actId="20577"/>
          <ac:spMkLst>
            <pc:docMk/>
            <pc:sldMk cId="2600797400" sldId="2147483386"/>
            <ac:spMk id="20" creationId="{5FD7D616-1947-4553-A8E8-89C29E590E89}"/>
          </ac:spMkLst>
        </pc:spChg>
      </pc:sldChg>
      <pc:sldChg chg="modSp mod">
        <pc:chgData name="Angelo Mendoza" userId="1a9a34fa-6719-4fa6-9241-ab410ffa5fed" providerId="ADAL" clId="{EB5D9CE9-6A19-40E4-96D6-9025D0257299}" dt="2026-04-13T03:43:42.041" v="28" actId="20577"/>
        <pc:sldMkLst>
          <pc:docMk/>
          <pc:sldMk cId="439789731" sldId="2147483387"/>
        </pc:sldMkLst>
        <pc:spChg chg="mod">
          <ac:chgData name="Angelo Mendoza" userId="1a9a34fa-6719-4fa6-9241-ab410ffa5fed" providerId="ADAL" clId="{EB5D9CE9-6A19-40E4-96D6-9025D0257299}" dt="2026-04-13T03:43:42.041" v="28" actId="20577"/>
          <ac:spMkLst>
            <pc:docMk/>
            <pc:sldMk cId="439789731" sldId="2147483387"/>
            <ac:spMk id="20" creationId="{5FD7D616-1947-4553-A8E8-89C29E590E8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13/04/2026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13/04/2026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a:t>I would like to start by acknowledging the traditional owners, the </a:t>
            </a:r>
            <a:r>
              <a:rPr lang="en-AU" sz="1400" err="1"/>
              <a:t>Darag</a:t>
            </a:r>
            <a:r>
              <a:rPr lang="en-AU" sz="1400"/>
              <a:t> people, on whose land we are meeting today.</a:t>
            </a:r>
          </a:p>
          <a:p>
            <a:endParaRPr lang="en-AU" sz="1400"/>
          </a:p>
          <a:p>
            <a:r>
              <a:rPr lang="en-AU" sz="1400"/>
              <a:t>I would also like to pay my respects to Elders past, present and emerging and welcome all Aboriginal people here with us today.</a:t>
            </a:r>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5D1BF-A483-F34D-A121-DBABCD238C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07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Step 1 – “</a:t>
            </a:r>
            <a:r>
              <a:rPr lang="en-AU" sz="1600"/>
              <a:t>( It should be undertaken at least 6 weeks before initiating </a:t>
            </a:r>
            <a:r>
              <a:rPr lang="en-AU" sz="1600">
                <a:highlight>
                  <a:srgbClr val="FFFF00"/>
                </a:highlight>
              </a:rPr>
              <a:t>a </a:t>
            </a:r>
            <a:r>
              <a:rPr lang="en-AU" sz="1600" b="1"/>
              <a:t>Gate 6 </a:t>
            </a:r>
            <a:r>
              <a:rPr lang="en-AU" sz="1600"/>
              <a:t>)” should this statement refer to gate 2?</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307293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4">
    <p:bg>
      <p:bgPr>
        <a:solidFill>
          <a:schemeClr val="bg1"/>
        </a:solidFill>
        <a:effectLst/>
      </p:bgPr>
    </p:bg>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90FC2B86-80A0-4EDE-BC1F-D41CF9C0BA88}"/>
              </a:ext>
              <a:ext uri="{C183D7F6-B498-43B3-948B-1728B52AA6E4}">
                <adec:decorative xmlns:adec="http://schemas.microsoft.com/office/drawing/2017/decorative" val="1"/>
              </a:ext>
            </a:extLst>
          </p:cNvPr>
          <p:cNvSpPr>
            <a:spLocks noGrp="1"/>
          </p:cNvSpPr>
          <p:nvPr>
            <p:ph type="body" sz="quarter" idx="15" hasCustomPrompt="1"/>
          </p:nvPr>
        </p:nvSpPr>
        <p:spPr>
          <a:xfrm>
            <a:off x="360000" y="360000"/>
            <a:ext cx="5400000" cy="684000"/>
          </a:xfrm>
        </p:spPr>
        <p:txBody>
          <a:bodyPr>
            <a:noAutofit/>
          </a:bodyPr>
          <a:lstStyle>
            <a:lvl1pPr>
              <a:spcAft>
                <a:spcPts val="0"/>
              </a:spcAft>
              <a:defRPr sz="12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9" name="Title 1">
            <a:extLst>
              <a:ext uri="{FF2B5EF4-FFF2-40B4-BE49-F238E27FC236}">
                <a16:creationId xmlns:a16="http://schemas.microsoft.com/office/drawing/2014/main" id="{49975CB4-437D-4935-B463-D9466467F43E}"/>
              </a:ext>
            </a:extLst>
          </p:cNvPr>
          <p:cNvSpPr>
            <a:spLocks noGrp="1"/>
          </p:cNvSpPr>
          <p:nvPr>
            <p:ph type="ctrTitle" hasCustomPrompt="1"/>
          </p:nvPr>
        </p:nvSpPr>
        <p:spPr>
          <a:xfrm>
            <a:off x="360000" y="1152000"/>
            <a:ext cx="5400000" cy="2520000"/>
          </a:xfrm>
          <a:ln>
            <a:noFill/>
          </a:ln>
        </p:spPr>
        <p:txBody>
          <a:bodyPr anchor="t">
            <a:noAutofit/>
          </a:bodyPr>
          <a:lstStyle>
            <a:lvl1pPr algn="l">
              <a:lnSpc>
                <a:spcPct val="90000"/>
              </a:lnSpc>
              <a:defRPr sz="4800">
                <a:solidFill>
                  <a:schemeClr val="bg1"/>
                </a:solidFill>
              </a:defRPr>
            </a:lvl1pPr>
          </a:lstStyle>
          <a:p>
            <a:r>
              <a:rPr lang="en-AU" noProof="0"/>
              <a:t>Click to edit presentation title</a:t>
            </a:r>
          </a:p>
        </p:txBody>
      </p:sp>
      <p:sp>
        <p:nvSpPr>
          <p:cNvPr id="13" name="Text Placeholder 14">
            <a:extLst>
              <a:ext uri="{FF2B5EF4-FFF2-40B4-BE49-F238E27FC236}">
                <a16:creationId xmlns:a16="http://schemas.microsoft.com/office/drawing/2014/main" id="{25AA79D1-E767-4316-BF8E-3A79D7A669D4}"/>
              </a:ext>
            </a:extLst>
          </p:cNvPr>
          <p:cNvSpPr>
            <a:spLocks noGrp="1"/>
          </p:cNvSpPr>
          <p:nvPr>
            <p:ph type="body" sz="quarter" idx="14" hasCustomPrompt="1"/>
          </p:nvPr>
        </p:nvSpPr>
        <p:spPr>
          <a:xfrm>
            <a:off x="360000" y="4032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Click to edit presentation 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 y="5148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lnSpc>
                <a:spcPct val="100000"/>
              </a:lnSpc>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Presenter name</a:t>
            </a:r>
          </a:p>
          <a:p>
            <a:pPr lvl="1"/>
            <a:r>
              <a:rPr lang="en-AU" noProof="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084000"/>
            <a:ext cx="5400000" cy="360000"/>
          </a:xfrm>
        </p:spPr>
        <p:txBody>
          <a:bodyPr anchor="b">
            <a:noAutofit/>
          </a:bodyPr>
          <a:lstStyle>
            <a:lvl1pPr algn="l">
              <a:spcAft>
                <a:spcPts val="0"/>
              </a:spcAft>
              <a:defRPr sz="14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Date Month Year</a:t>
            </a: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6084000" y="0"/>
            <a:ext cx="3060000" cy="6858000"/>
          </a:xfrm>
        </p:spPr>
        <p:txBody>
          <a:bodyPr/>
          <a:lstStyle>
            <a:lvl1pPr>
              <a:defRPr>
                <a:solidFill>
                  <a:schemeClr val="bg1"/>
                </a:solidFill>
              </a:defRPr>
            </a:lvl1pPr>
          </a:lstStyle>
          <a:p>
            <a:r>
              <a:rPr lang="en-GB" noProof="0"/>
              <a:t>Click icon to add picture</a:t>
            </a:r>
            <a:endParaRPr lang="en-AU" noProof="0"/>
          </a:p>
        </p:txBody>
      </p:sp>
    </p:spTree>
    <p:extLst>
      <p:ext uri="{BB962C8B-B14F-4D97-AF65-F5344CB8AC3E}">
        <p14:creationId xmlns:p14="http://schemas.microsoft.com/office/powerpoint/2010/main" val="114813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lvl1pPr>
          </a:lstStyle>
          <a:p>
            <a:r>
              <a:rPr lang="en-GB" noProof="0"/>
              <a:t>Click to edit Master title style</a:t>
            </a:r>
            <a:endParaRPr lang="en-AU" noProof="0"/>
          </a:p>
        </p:txBody>
      </p:sp>
      <p:cxnSp>
        <p:nvCxnSpPr>
          <p:cNvPr id="8" name="Straight Connector 7">
            <a:extLst>
              <a:ext uri="{FF2B5EF4-FFF2-40B4-BE49-F238E27FC236}">
                <a16:creationId xmlns:a16="http://schemas.microsoft.com/office/drawing/2014/main" id="{4220CACA-3621-403A-9123-4490A23AF647}"/>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33CF678-37C5-4AFF-90FB-A262BBC7A331}"/>
              </a:ext>
            </a:extLst>
          </p:cNvPr>
          <p:cNvSpPr>
            <a:spLocks noGrp="1"/>
          </p:cNvSpPr>
          <p:nvPr>
            <p:ph idx="1"/>
          </p:nvPr>
        </p:nvSpPr>
        <p:spPr>
          <a:xfrm>
            <a:off x="360000" y="1799999"/>
            <a:ext cx="11484000" cy="4320000"/>
          </a:xfrm>
        </p:spPr>
        <p:txBody>
          <a:bodyPr/>
          <a:lstStyle>
            <a:lvl1pPr>
              <a:defRPr>
                <a:latin typeface="+mn-lt"/>
              </a:defRPr>
            </a:lvl1pPr>
            <a:lvl2pPr>
              <a:defRPr/>
            </a:lvl2pPr>
            <a:lvl3pPr>
              <a:defRPr/>
            </a:lvl3pPr>
            <a:lvl4pPr>
              <a:defRPr/>
            </a:lvl4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20000"/>
          </a:xfrm>
        </p:spPr>
        <p:txBody>
          <a:bodyPr numCol="2" spcCol="180000"/>
          <a:lstStyle>
            <a:lvl1pPr>
              <a:defRPr sz="2000"/>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box and 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p>
            <a:r>
              <a:rPr lang="en-GB" noProof="0"/>
              <a:t>Click to edit Master title style</a:t>
            </a:r>
            <a:endParaRPr lang="en-AU" noProof="0"/>
          </a:p>
        </p:txBody>
      </p:sp>
      <p:cxnSp>
        <p:nvCxnSpPr>
          <p:cNvPr id="8" name="Straight Connector 7">
            <a:extLst>
              <a:ext uri="{FF2B5EF4-FFF2-40B4-BE49-F238E27FC236}">
                <a16:creationId xmlns:a16="http://schemas.microsoft.com/office/drawing/2014/main" id="{1B695500-632C-466D-B92D-D85554040D3A}"/>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001"/>
            <a:ext cx="4680000" cy="431999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3" name="Content Placeholder 2"/>
          <p:cNvSpPr>
            <a:spLocks noGrp="1"/>
          </p:cNvSpPr>
          <p:nvPr>
            <p:ph idx="1"/>
          </p:nvPr>
        </p:nvSpPr>
        <p:spPr>
          <a:xfrm>
            <a:off x="5220000" y="1800001"/>
            <a:ext cx="6624000" cy="4319998"/>
          </a:xfrm>
        </p:spPr>
        <p:txBody>
          <a:bodyPr numCol="2" spcCol="180000"/>
          <a:lstStyle>
            <a:lvl1pPr>
              <a:defRPr/>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1" name="Straight Connector 10">
            <a:extLst>
              <a:ext uri="{FF2B5EF4-FFF2-40B4-BE49-F238E27FC236}">
                <a16:creationId xmlns:a16="http://schemas.microsoft.com/office/drawing/2014/main" id="{8FA695AB-F823-4A00-866F-671850CAC9CC}"/>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multi-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p>
            <a:r>
              <a:rPr lang="en-GB" noProof="0"/>
              <a:t>Click to edit Master title style</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6228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37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heading, one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8D23-1962-FEDB-743A-3ADF408ADE54}"/>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5615637"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5615637" cy="3239999"/>
          </a:xfrm>
        </p:spPr>
        <p:txBody>
          <a:bodyPr numCol="1" spcCol="180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6228000" y="1799996"/>
            <a:ext cx="5616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027668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ing, two column text and multi-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044-8498-3E9C-8FB1-4B20BF2C24BF}"/>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7560000"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7560000" cy="3239999"/>
          </a:xfrm>
        </p:spPr>
        <p:txBody>
          <a:bodyPr numCol="2" spcCol="180000"/>
          <a:lstStyle>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8172000" y="1799996"/>
            <a:ext cx="3672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39426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ing box, three column text and multi-content">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E4088-15FF-8FE1-4EE3-915A705BFFF6}"/>
              </a:ext>
            </a:extLst>
          </p:cNvPr>
          <p:cNvSpPr>
            <a:spLocks noGrp="1"/>
          </p:cNvSpPr>
          <p:nvPr>
            <p:ph type="title"/>
          </p:nvPr>
        </p:nvSpPr>
        <p:spPr/>
        <p:txBody>
          <a:bodyPr/>
          <a:lstStyle/>
          <a:p>
            <a:r>
              <a:rPr lang="en-GB"/>
              <a:t>Click to edit Master title style</a:t>
            </a:r>
            <a:endParaRPr lang="en-AU"/>
          </a:p>
        </p:txBody>
      </p:sp>
      <p:cxnSp>
        <p:nvCxnSpPr>
          <p:cNvPr id="8" name="Straight Connector 7">
            <a:extLst>
              <a:ext uri="{FF2B5EF4-FFF2-40B4-BE49-F238E27FC236}">
                <a16:creationId xmlns:a16="http://schemas.microsoft.com/office/drawing/2014/main" id="{36CEE26C-693E-448A-A669-8893AB2ABF4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33874E0E-52BE-422A-8D25-EB76C690AF78}"/>
              </a:ext>
            </a:extLst>
          </p:cNvPr>
          <p:cNvSpPr>
            <a:spLocks noGrp="1"/>
          </p:cNvSpPr>
          <p:nvPr>
            <p:ph type="body" sz="quarter" idx="14" hasCustomPrompt="1"/>
          </p:nvPr>
        </p:nvSpPr>
        <p:spPr>
          <a:xfrm>
            <a:off x="360362" y="1800000"/>
            <a:ext cx="8531999" cy="864000"/>
          </a:xfrm>
        </p:spPr>
        <p:txBody>
          <a:bodyPr/>
          <a:lstStyle>
            <a:lvl1pPr>
              <a:defRPr b="0">
                <a:solidFill>
                  <a:schemeClr val="tx1"/>
                </a:solidFill>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9"/>
            <a:ext cx="8532000" cy="3204002"/>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5" name="Content Placeholder 2">
            <a:extLst>
              <a:ext uri="{FF2B5EF4-FFF2-40B4-BE49-F238E27FC236}">
                <a16:creationId xmlns:a16="http://schemas.microsoft.com/office/drawing/2014/main" id="{6D8D4F95-9C64-4F83-948A-83B534175047}"/>
              </a:ext>
            </a:extLst>
          </p:cNvPr>
          <p:cNvSpPr>
            <a:spLocks noGrp="1"/>
          </p:cNvSpPr>
          <p:nvPr>
            <p:ph sz="quarter" idx="17"/>
          </p:nvPr>
        </p:nvSpPr>
        <p:spPr>
          <a:xfrm>
            <a:off x="9072563" y="1800225"/>
            <a:ext cx="2735262" cy="428377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1325F63D-D41C-489E-A63F-1C32BB79AD1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8789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GB" noProof="0"/>
              <a:t>Click icon to add picture</a:t>
            </a:r>
            <a:endParaRPr lang="en-AU" noProof="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2" y="1728000"/>
            <a:ext cx="5627998" cy="900000"/>
          </a:xfrm>
        </p:spPr>
        <p:txBody>
          <a:bodyPr anchor="t" anchorCtr="0">
            <a:noAutofit/>
          </a:bodyPr>
          <a:lstStyle>
            <a:lvl1pPr>
              <a:defRPr sz="1400">
                <a:latin typeface="+mn-lt"/>
              </a:defRPr>
            </a:lvl1pPr>
          </a:lstStyle>
          <a:p>
            <a:pPr lvl="0"/>
            <a:r>
              <a:rPr lang="en-AU" noProof="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2" y="2772000"/>
            <a:ext cx="5627998"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0"/>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0" y="1547999"/>
            <a:ext cx="7560000" cy="467999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0"/>
            <a:ext cx="3672000"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latin typeface="+mn-lt"/>
              </a:defRPr>
            </a:lvl1pPr>
          </a:lstStyle>
          <a:p>
            <a:pPr lvl="0"/>
            <a:r>
              <a:rPr lang="en-AU" noProof="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149381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0"/>
            <a:ext cx="6229098" cy="45352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8" y="1799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8" y="3923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latin typeface="+mn-lt"/>
              </a:defRPr>
            </a:lvl1pPr>
          </a:lstStyle>
          <a:p>
            <a:pPr lvl="0"/>
            <a:r>
              <a:rPr lang="en-AU" noProof="0"/>
              <a:t>Caption</a:t>
            </a:r>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6369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11483638" cy="4391999"/>
          </a:xfrm>
        </p:spPr>
        <p:txBody>
          <a:bodyPr/>
          <a:lstStyle>
            <a:lvl1pPr>
              <a:defRPr>
                <a:latin typeface="+mn-lt"/>
              </a:defRPr>
            </a:lvl1pPr>
          </a:lstStyle>
          <a:p>
            <a:r>
              <a:rPr lang="en-GB"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6734665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GB" noProof="0"/>
              <a:t>Click icon to add chart</a:t>
            </a:r>
            <a:endParaRPr lang="en-AU" noProof="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latin typeface="Public Sans SemiBold" pitchFamily="2" charset="0"/>
              </a:defRPr>
            </a:lvl1pPr>
            <a:lvl2pPr>
              <a:lnSpc>
                <a:spcPct val="100000"/>
              </a:lnSpc>
              <a:spcAft>
                <a:spcPts val="0"/>
              </a:spcAft>
              <a:defRPr sz="1800" b="0">
                <a:latin typeface="+mn-lt"/>
              </a:defRPr>
            </a:lvl2pPr>
            <a:lvl3pPr>
              <a:defRPr sz="1200"/>
            </a:lvl3pPr>
            <a:lvl4pPr>
              <a:defRPr sz="1200"/>
            </a:lvl4pPr>
            <a:lvl5pPr>
              <a:defRPr sz="1200"/>
            </a:lvl5pPr>
          </a:lstStyle>
          <a:p>
            <a:pPr lvl="0"/>
            <a:r>
              <a:rPr lang="en-GB" noProof="0"/>
              <a:t>Click to edit Master text styles</a:t>
            </a:r>
          </a:p>
          <a:p>
            <a:pPr lvl="1"/>
            <a:r>
              <a:rPr lang="en-GB"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GB" noProof="0"/>
              <a:t>Click icon to add chart</a:t>
            </a:r>
            <a:endParaRPr lang="en-AU" noProof="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lang="en-AU" sz="1800" b="0" kern="1200" noProof="0" dirty="0">
                <a:solidFill>
                  <a:schemeClr val="tx1"/>
                </a:solidFill>
                <a:latin typeface="Public Sans SemiBold" pitchFamily="2" charset="0"/>
                <a:ea typeface="+mn-ea"/>
                <a:cs typeface="+mn-cs"/>
              </a:defRPr>
            </a:lvl1pPr>
            <a:lvl2pPr>
              <a:lnSpc>
                <a:spcPct val="100000"/>
              </a:lnSpc>
              <a:spcAft>
                <a:spcPts val="0"/>
              </a:spcAft>
              <a:defRPr sz="1800" b="0">
                <a:latin typeface="+mn-lt"/>
              </a:defRPr>
            </a:lvl2pPr>
            <a:lvl3pPr>
              <a:defRPr sz="1200"/>
            </a:lvl3pPr>
            <a:lvl4pPr>
              <a:defRPr sz="1200"/>
            </a:lvl4pPr>
            <a:lvl5pPr>
              <a:defRPr sz="1200"/>
            </a:lvl5pPr>
          </a:lstStyle>
          <a:p>
            <a:pPr lvl="0"/>
            <a:r>
              <a:rPr lang="en-AU" noProof="0"/>
              <a:t>Click to edit text styles</a:t>
            </a:r>
          </a:p>
          <a:p>
            <a:pPr lvl="1"/>
            <a:r>
              <a:rPr lang="en-AU" noProof="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12596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p>
            <a:r>
              <a:rPr lang="en-GB" noProof="0"/>
              <a:t>Click to edit Master title style</a:t>
            </a:r>
            <a:endParaRPr lang="en-AU" noProof="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6" name="Content Placeholder 5"/>
          <p:cNvSpPr>
            <a:spLocks noGrp="1"/>
          </p:cNvSpPr>
          <p:nvPr>
            <p:ph sz="quarter" idx="4"/>
          </p:nvPr>
        </p:nvSpPr>
        <p:spPr>
          <a:xfrm>
            <a:off x="6444000"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65956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AU" noProof="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SW Gov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326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11483638" cy="4391999"/>
          </a:xfrm>
        </p:spPr>
        <p:txBody>
          <a:bodyPr/>
          <a:lstStyle>
            <a:lvl1pPr>
              <a:defRPr>
                <a:latin typeface="+mn-lt"/>
              </a:defRPr>
            </a:lvl1pPr>
          </a:lstStyle>
          <a:p>
            <a:r>
              <a:rPr lang="en-GB"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03832894"/>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44A3DD-CB49-B76A-F3BE-9602D9B1CE73}"/>
              </a:ext>
            </a:extLst>
          </p:cNvPr>
          <p:cNvSpPr>
            <a:spLocks noGrp="1"/>
          </p:cNvSpPr>
          <p:nvPr>
            <p:ph type="title"/>
          </p:nvPr>
        </p:nvSpPr>
        <p:spPr/>
        <p:txBody>
          <a:bodyPr/>
          <a:lstStyle/>
          <a:p>
            <a:r>
              <a:rPr lang="en-GB"/>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GB" noProof="0"/>
              <a:t>Click icon to add table</a:t>
            </a:r>
            <a:endParaRPr lang="en-AU" noProof="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GB" noProof="0"/>
              <a:t>Click icon to add table</a:t>
            </a:r>
            <a:endParaRPr lang="en-AU" noProof="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GB" noProof="0"/>
              <a:t>Click icon to add table</a:t>
            </a:r>
            <a:endParaRPr lang="en-AU" noProof="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GB" noProof="0"/>
              <a:t>Click icon to add table</a:t>
            </a:r>
            <a:endParaRPr lang="en-AU" noProof="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897863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4391999"/>
          </a:xfrm>
        </p:spPr>
        <p:txBody>
          <a:bodyPr/>
          <a:lstStyle>
            <a:lvl1pPr>
              <a:defRPr>
                <a:latin typeface="+mn-lt"/>
              </a:defRPr>
            </a:lvl1pPr>
          </a:lstStyle>
          <a:p>
            <a:r>
              <a:rPr lang="en-GB" noProof="0"/>
              <a:t>Click icon to add table</a:t>
            </a:r>
            <a:endParaRPr lang="en-AU" noProof="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908000"/>
            <a:ext cx="5616000" cy="4391999"/>
          </a:xfrm>
        </p:spPr>
        <p:txBody>
          <a:bodyPr/>
          <a:lstStyle>
            <a:lvl1pPr>
              <a:defRPr>
                <a:latin typeface="+mn-lt"/>
              </a:defRPr>
            </a:lvl1pPr>
          </a:lstStyle>
          <a:p>
            <a:r>
              <a:rPr lang="en-GB"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09961020"/>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0"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lvl1p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0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GB"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AU" noProof="0"/>
              <a:t>Caption</a:t>
            </a:r>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33339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419A943B-9880-8F7E-8AC4-99B4DB59E64D}"/>
              </a:ext>
              <a:ext uri="{C183D7F6-B498-43B3-948B-1728B52AA6E4}">
                <adec:decorative xmlns:adec="http://schemas.microsoft.com/office/drawing/2017/decorative" val="1"/>
              </a:ext>
            </a:extLst>
          </p:cNvPr>
          <p:cNvSpPr>
            <a:spLocks noGrp="1"/>
          </p:cNvSpPr>
          <p:nvPr>
            <p:ph type="body" sz="quarter" idx="15" hasCustomPrompt="1"/>
          </p:nvPr>
        </p:nvSpPr>
        <p:spPr>
          <a:xfrm>
            <a:off x="36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1"/>
              </a:solidFill>
            </a:endParaRPr>
          </a:p>
        </p:txBody>
      </p:sp>
      <p:sp>
        <p:nvSpPr>
          <p:cNvPr id="2" name="Title 1">
            <a:extLst>
              <a:ext uri="{FF2B5EF4-FFF2-40B4-BE49-F238E27FC236}">
                <a16:creationId xmlns:a16="http://schemas.microsoft.com/office/drawing/2014/main" id="{5A05C8CB-5FD8-40A4-8EE9-B1F11FBD20B2}"/>
              </a:ext>
            </a:extLst>
          </p:cNvPr>
          <p:cNvSpPr>
            <a:spLocks noGrp="1"/>
          </p:cNvSpPr>
          <p:nvPr>
            <p:ph type="title" hasCustomPrompt="1"/>
          </p:nvPr>
        </p:nvSpPr>
        <p:spPr>
          <a:xfrm>
            <a:off x="360000" y="3960000"/>
            <a:ext cx="8280000" cy="1224000"/>
          </a:xfrm>
        </p:spPr>
        <p:txBody>
          <a:bodyPr>
            <a:noAutofit/>
          </a:bodyPr>
          <a:lstStyle>
            <a:lvl1pPr>
              <a:defRPr lang="en-AU" sz="4800" kern="1200" dirty="0">
                <a:solidFill>
                  <a:schemeClr val="bg1"/>
                </a:solidFill>
                <a:latin typeface="+mj-lt"/>
                <a:ea typeface="+mj-ea"/>
                <a:cs typeface="+mj-cs"/>
              </a:defRPr>
            </a:lvl1pPr>
          </a:lstStyle>
          <a:p>
            <a:r>
              <a:rPr lang="en-AU" noProof="0"/>
              <a:t>Divider title</a:t>
            </a:r>
          </a:p>
        </p:txBody>
      </p:sp>
      <p:sp>
        <p:nvSpPr>
          <p:cNvPr id="9" name="Text Placeholder 10">
            <a:extLst>
              <a:ext uri="{FF2B5EF4-FFF2-40B4-BE49-F238E27FC236}">
                <a16:creationId xmlns:a16="http://schemas.microsoft.com/office/drawing/2014/main" id="{54B8E3D3-ADE8-47D0-9F86-754E8D8FD112}"/>
              </a:ext>
            </a:extLst>
          </p:cNvPr>
          <p:cNvSpPr>
            <a:spLocks noGrp="1"/>
          </p:cNvSpPr>
          <p:nvPr>
            <p:ph type="body" sz="quarter" idx="12" hasCustomPrompt="1"/>
          </p:nvPr>
        </p:nvSpPr>
        <p:spPr>
          <a:xfrm>
            <a:off x="359999" y="5292000"/>
            <a:ext cx="8280000"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60000"/>
            <a:ext cx="2880000" cy="2880000"/>
          </a:xfrm>
        </p:spPr>
        <p:txBody>
          <a:bodyPr anchor="b">
            <a:noAutofit/>
          </a:bodyPr>
          <a:lstStyle>
            <a:lvl1pPr algn="r">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325065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44A3DD-CB49-B76A-F3BE-9602D9B1CE73}"/>
              </a:ext>
            </a:extLst>
          </p:cNvPr>
          <p:cNvSpPr>
            <a:spLocks noGrp="1"/>
          </p:cNvSpPr>
          <p:nvPr>
            <p:ph type="title"/>
          </p:nvPr>
        </p:nvSpPr>
        <p:spPr/>
        <p:txBody>
          <a:bodyPr/>
          <a:lstStyle/>
          <a:p>
            <a:r>
              <a:rPr lang="en-GB"/>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GB" noProof="0"/>
              <a:t>Click icon to add table</a:t>
            </a:r>
            <a:endParaRPr lang="en-AU" noProof="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GB" noProof="0"/>
              <a:t>Click icon to add table</a:t>
            </a:r>
            <a:endParaRPr lang="en-AU" noProof="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GB" noProof="0"/>
              <a:t>Click icon to add table</a:t>
            </a:r>
            <a:endParaRPr lang="en-AU" noProof="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GB" noProof="0"/>
              <a:t>Click icon to add table</a:t>
            </a:r>
            <a:endParaRPr lang="en-AU" noProof="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14">
            <a:extLst>
              <a:ext uri="{FF2B5EF4-FFF2-40B4-BE49-F238E27FC236}">
                <a16:creationId xmlns:a16="http://schemas.microsoft.com/office/drawing/2014/main" id="{8EF86AFB-80B4-7D4D-532F-7099F8728458}"/>
              </a:ext>
              <a:ext uri="{C183D7F6-B498-43B3-948B-1728B52AA6E4}">
                <adec:decorative xmlns:adec="http://schemas.microsoft.com/office/drawing/2017/decorative" val="1"/>
              </a:ext>
            </a:extLst>
          </p:cNvPr>
          <p:cNvSpPr>
            <a:spLocks noGrp="1"/>
          </p:cNvSpPr>
          <p:nvPr>
            <p:ph type="body" sz="quarter" idx="15" hasCustomPrompt="1"/>
          </p:nvPr>
        </p:nvSpPr>
        <p:spPr>
          <a:xfrm>
            <a:off x="54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AU" noProof="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3465342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a:p>
            <a:pPr lvl="1"/>
            <a:r>
              <a:rPr lang="en-GB"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GB"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AU" noProof="0"/>
              <a:t>Caption</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153089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GB" noProof="0"/>
              <a:t>Click to edit Master title style</a:t>
            </a:r>
            <a:endParaRPr lang="en-AU" noProof="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lvl1pPr>
            <a:lvl2pPr>
              <a:defRPr sz="1800">
                <a:latin typeface="+mn-lt"/>
              </a:defRPr>
            </a:lvl2pPr>
          </a:lstStyle>
          <a:p>
            <a:pPr lvl="0"/>
            <a:r>
              <a:rPr lang="en-GB" noProof="0"/>
              <a:t>Click to edit Master text styles</a:t>
            </a:r>
          </a:p>
          <a:p>
            <a:pPr lvl="1"/>
            <a:r>
              <a:rPr lang="en-GB" noProof="0"/>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846817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lvl1pPr>
          </a:lstStyle>
          <a:p>
            <a:r>
              <a:rPr lang="en-GB" noProof="0"/>
              <a:t>Click to edit Master title style</a:t>
            </a:r>
            <a:endParaRPr lang="en-AU" noProof="0"/>
          </a:p>
        </p:txBody>
      </p:sp>
      <p:cxnSp>
        <p:nvCxnSpPr>
          <p:cNvPr id="8" name="Straight Connector 7">
            <a:extLst>
              <a:ext uri="{FF2B5EF4-FFF2-40B4-BE49-F238E27FC236}">
                <a16:creationId xmlns:a16="http://schemas.microsoft.com/office/drawing/2014/main" id="{4220CACA-3621-403A-9123-4490A23AF647}"/>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33CF678-37C5-4AFF-90FB-A262BBC7A331}"/>
              </a:ext>
            </a:extLst>
          </p:cNvPr>
          <p:cNvSpPr>
            <a:spLocks noGrp="1"/>
          </p:cNvSpPr>
          <p:nvPr>
            <p:ph idx="1"/>
          </p:nvPr>
        </p:nvSpPr>
        <p:spPr>
          <a:xfrm>
            <a:off x="360000" y="1799999"/>
            <a:ext cx="11484000" cy="4320000"/>
          </a:xfrm>
        </p:spPr>
        <p:txBody>
          <a:bodyPr/>
          <a:lstStyle>
            <a:lvl1pPr>
              <a:defRPr>
                <a:latin typeface="+mn-lt"/>
              </a:defRPr>
            </a:lvl1pPr>
            <a:lvl2pPr>
              <a:defRPr/>
            </a:lvl2pPr>
            <a:lvl3pPr>
              <a:defRPr/>
            </a:lvl3pPr>
            <a:lvl4pPr>
              <a:defRPr/>
            </a:lvl4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66269129"/>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20000"/>
          </a:xfrm>
        </p:spPr>
        <p:txBody>
          <a:bodyPr numCol="2" spcCol="180000"/>
          <a:lstStyle>
            <a:lvl1pPr>
              <a:defRPr sz="2000"/>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70990554"/>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box and 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p>
            <a:r>
              <a:rPr lang="en-GB" noProof="0"/>
              <a:t>Click to edit Master title style</a:t>
            </a:r>
            <a:endParaRPr lang="en-AU" noProof="0"/>
          </a:p>
        </p:txBody>
      </p:sp>
      <p:cxnSp>
        <p:nvCxnSpPr>
          <p:cNvPr id="8" name="Straight Connector 7">
            <a:extLst>
              <a:ext uri="{FF2B5EF4-FFF2-40B4-BE49-F238E27FC236}">
                <a16:creationId xmlns:a16="http://schemas.microsoft.com/office/drawing/2014/main" id="{1B695500-632C-466D-B92D-D85554040D3A}"/>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001"/>
            <a:ext cx="4680000" cy="431999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3" name="Content Placeholder 2"/>
          <p:cNvSpPr>
            <a:spLocks noGrp="1"/>
          </p:cNvSpPr>
          <p:nvPr>
            <p:ph idx="1"/>
          </p:nvPr>
        </p:nvSpPr>
        <p:spPr>
          <a:xfrm>
            <a:off x="5220000" y="1800001"/>
            <a:ext cx="6624000" cy="4319998"/>
          </a:xfrm>
        </p:spPr>
        <p:txBody>
          <a:bodyPr numCol="2" spcCol="180000"/>
          <a:lstStyle>
            <a:lvl1pPr>
              <a:defRPr/>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1" name="Straight Connector 10">
            <a:extLst>
              <a:ext uri="{FF2B5EF4-FFF2-40B4-BE49-F238E27FC236}">
                <a16:creationId xmlns:a16="http://schemas.microsoft.com/office/drawing/2014/main" id="{8FA695AB-F823-4A00-866F-671850CAC9CC}"/>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33758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multi-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p>
            <a:r>
              <a:rPr lang="en-GB" noProof="0"/>
              <a:t>Click to edit Master title style</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6228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69342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heading, one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8D23-1962-FEDB-743A-3ADF408ADE54}"/>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5615637"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5615637" cy="3239999"/>
          </a:xfrm>
        </p:spPr>
        <p:txBody>
          <a:bodyPr numCol="1" spcCol="180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6228000" y="1799996"/>
            <a:ext cx="5616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026900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ubheading, two column text and multi-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044-8498-3E9C-8FB1-4B20BF2C24BF}"/>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7560000"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7560000" cy="3239999"/>
          </a:xfrm>
        </p:spPr>
        <p:txBody>
          <a:bodyPr numCol="2" spcCol="180000"/>
          <a:lstStyle>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8172000" y="1799996"/>
            <a:ext cx="3672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1349594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bheading box, three column text and multi-content">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E4088-15FF-8FE1-4EE3-915A705BFFF6}"/>
              </a:ext>
            </a:extLst>
          </p:cNvPr>
          <p:cNvSpPr>
            <a:spLocks noGrp="1"/>
          </p:cNvSpPr>
          <p:nvPr>
            <p:ph type="title"/>
          </p:nvPr>
        </p:nvSpPr>
        <p:spPr/>
        <p:txBody>
          <a:bodyPr/>
          <a:lstStyle/>
          <a:p>
            <a:r>
              <a:rPr lang="en-GB"/>
              <a:t>Click to edit Master title style</a:t>
            </a:r>
            <a:endParaRPr lang="en-AU"/>
          </a:p>
        </p:txBody>
      </p:sp>
      <p:cxnSp>
        <p:nvCxnSpPr>
          <p:cNvPr id="8" name="Straight Connector 7">
            <a:extLst>
              <a:ext uri="{FF2B5EF4-FFF2-40B4-BE49-F238E27FC236}">
                <a16:creationId xmlns:a16="http://schemas.microsoft.com/office/drawing/2014/main" id="{36CEE26C-693E-448A-A669-8893AB2ABF4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33874E0E-52BE-422A-8D25-EB76C690AF78}"/>
              </a:ext>
            </a:extLst>
          </p:cNvPr>
          <p:cNvSpPr>
            <a:spLocks noGrp="1"/>
          </p:cNvSpPr>
          <p:nvPr>
            <p:ph type="body" sz="quarter" idx="14" hasCustomPrompt="1"/>
          </p:nvPr>
        </p:nvSpPr>
        <p:spPr>
          <a:xfrm>
            <a:off x="360362" y="1800000"/>
            <a:ext cx="8531999" cy="864000"/>
          </a:xfrm>
        </p:spPr>
        <p:txBody>
          <a:bodyPr/>
          <a:lstStyle>
            <a:lvl1pPr>
              <a:defRPr b="0">
                <a:solidFill>
                  <a:schemeClr val="tx1"/>
                </a:solidFill>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9"/>
            <a:ext cx="8532000" cy="3204002"/>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5" name="Content Placeholder 2">
            <a:extLst>
              <a:ext uri="{FF2B5EF4-FFF2-40B4-BE49-F238E27FC236}">
                <a16:creationId xmlns:a16="http://schemas.microsoft.com/office/drawing/2014/main" id="{6D8D4F95-9C64-4F83-948A-83B534175047}"/>
              </a:ext>
            </a:extLst>
          </p:cNvPr>
          <p:cNvSpPr>
            <a:spLocks noGrp="1"/>
          </p:cNvSpPr>
          <p:nvPr>
            <p:ph sz="quarter" idx="17"/>
          </p:nvPr>
        </p:nvSpPr>
        <p:spPr>
          <a:xfrm>
            <a:off x="9072563" y="1800225"/>
            <a:ext cx="2735262" cy="428377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1325F63D-D41C-489E-A63F-1C32BB79AD1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38434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4391999"/>
          </a:xfrm>
        </p:spPr>
        <p:txBody>
          <a:bodyPr/>
          <a:lstStyle>
            <a:lvl1pPr>
              <a:defRPr>
                <a:latin typeface="+mn-lt"/>
              </a:defRPr>
            </a:lvl1pPr>
          </a:lstStyle>
          <a:p>
            <a:r>
              <a:rPr lang="en-GB" noProof="0"/>
              <a:t>Click icon to add table</a:t>
            </a:r>
            <a:endParaRPr lang="en-AU" noProof="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908000"/>
            <a:ext cx="5616000" cy="4391999"/>
          </a:xfrm>
        </p:spPr>
        <p:txBody>
          <a:bodyPr/>
          <a:lstStyle>
            <a:lvl1pPr>
              <a:defRPr>
                <a:latin typeface="+mn-lt"/>
              </a:defRPr>
            </a:lvl1pPr>
          </a:lstStyle>
          <a:p>
            <a:r>
              <a:rPr lang="en-GB"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GB" noProof="0"/>
              <a:t>Click icon to add picture</a:t>
            </a:r>
            <a:endParaRPr lang="en-AU" noProof="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2" y="1728000"/>
            <a:ext cx="5627998" cy="900000"/>
          </a:xfrm>
        </p:spPr>
        <p:txBody>
          <a:bodyPr anchor="t" anchorCtr="0">
            <a:noAutofit/>
          </a:bodyPr>
          <a:lstStyle>
            <a:lvl1pPr>
              <a:defRPr sz="1400">
                <a:latin typeface="+mn-lt"/>
              </a:defRPr>
            </a:lvl1pPr>
          </a:lstStyle>
          <a:p>
            <a:pPr lvl="0"/>
            <a:r>
              <a:rPr lang="en-AU" noProof="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2" y="2772000"/>
            <a:ext cx="5627998"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0"/>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377825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0" y="1547999"/>
            <a:ext cx="7560000" cy="467999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0"/>
            <a:ext cx="3672000"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latin typeface="+mn-lt"/>
              </a:defRPr>
            </a:lvl1pPr>
          </a:lstStyle>
          <a:p>
            <a:pPr lvl="0"/>
            <a:r>
              <a:rPr lang="en-AU" noProof="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055837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0"/>
            <a:ext cx="6229098" cy="45352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8" y="1799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8" y="3923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latin typeface="+mn-lt"/>
              </a:defRPr>
            </a:lvl1pPr>
          </a:lstStyle>
          <a:p>
            <a:pPr lvl="0"/>
            <a:r>
              <a:rPr lang="en-AU" noProof="0"/>
              <a:t>Caption</a:t>
            </a:r>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8867765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GB" noProof="0"/>
              <a:t>Click icon to add chart</a:t>
            </a:r>
            <a:endParaRPr lang="en-AU" noProof="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latin typeface="Public Sans SemiBold" pitchFamily="2" charset="0"/>
              </a:defRPr>
            </a:lvl1pPr>
            <a:lvl2pPr>
              <a:lnSpc>
                <a:spcPct val="100000"/>
              </a:lnSpc>
              <a:spcAft>
                <a:spcPts val="0"/>
              </a:spcAft>
              <a:defRPr sz="1800" b="0">
                <a:latin typeface="+mn-lt"/>
              </a:defRPr>
            </a:lvl2pPr>
            <a:lvl3pPr>
              <a:defRPr sz="1200"/>
            </a:lvl3pPr>
            <a:lvl4pPr>
              <a:defRPr sz="1200"/>
            </a:lvl4pPr>
            <a:lvl5pPr>
              <a:defRPr sz="1200"/>
            </a:lvl5pPr>
          </a:lstStyle>
          <a:p>
            <a:pPr lvl="0"/>
            <a:r>
              <a:rPr lang="en-GB" noProof="0"/>
              <a:t>Click to edit Master text styles</a:t>
            </a:r>
          </a:p>
          <a:p>
            <a:pPr lvl="1"/>
            <a:r>
              <a:rPr lang="en-GB"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GB" noProof="0"/>
              <a:t>Click icon to add chart</a:t>
            </a:r>
            <a:endParaRPr lang="en-AU" noProof="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lang="en-AU" sz="1800" b="0" kern="1200" noProof="0" dirty="0">
                <a:solidFill>
                  <a:schemeClr val="tx1"/>
                </a:solidFill>
                <a:latin typeface="Public Sans SemiBold" pitchFamily="2" charset="0"/>
                <a:ea typeface="+mn-ea"/>
                <a:cs typeface="+mn-cs"/>
              </a:defRPr>
            </a:lvl1pPr>
            <a:lvl2pPr>
              <a:lnSpc>
                <a:spcPct val="100000"/>
              </a:lnSpc>
              <a:spcAft>
                <a:spcPts val="0"/>
              </a:spcAft>
              <a:defRPr sz="1800" b="0">
                <a:latin typeface="+mn-lt"/>
              </a:defRPr>
            </a:lvl2pPr>
            <a:lvl3pPr>
              <a:defRPr sz="1200"/>
            </a:lvl3pPr>
            <a:lvl4pPr>
              <a:defRPr sz="1200"/>
            </a:lvl4pPr>
            <a:lvl5pPr>
              <a:defRPr sz="1200"/>
            </a:lvl5pPr>
          </a:lstStyle>
          <a:p>
            <a:pPr lvl="0"/>
            <a:r>
              <a:rPr lang="en-AU" noProof="0"/>
              <a:t>Click to edit text styles</a:t>
            </a:r>
          </a:p>
          <a:p>
            <a:pPr lvl="1"/>
            <a:r>
              <a:rPr lang="en-AU" noProof="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8703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p>
            <a:r>
              <a:rPr lang="en-GB" noProof="0"/>
              <a:t>Click to edit Master title style</a:t>
            </a:r>
            <a:endParaRPr lang="en-AU" noProof="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6" name="Content Placeholder 5"/>
          <p:cNvSpPr>
            <a:spLocks noGrp="1"/>
          </p:cNvSpPr>
          <p:nvPr>
            <p:ph sz="quarter" idx="4"/>
          </p:nvPr>
        </p:nvSpPr>
        <p:spPr>
          <a:xfrm>
            <a:off x="6444000"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868589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AU" noProof="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1621724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9555908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ver 3">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015FA7-CA1E-4E0E-B0CD-345D53738579}"/>
              </a:ext>
              <a:ext uri="{C183D7F6-B498-43B3-948B-1728B52AA6E4}">
                <adec:decorative xmlns:adec="http://schemas.microsoft.com/office/drawing/2017/decorative" val="1"/>
              </a:ext>
            </a:extLst>
          </p:cNvPr>
          <p:cNvSpPr>
            <a:spLocks/>
          </p:cNvSpPr>
          <p:nvPr userDrawn="1"/>
        </p:nvSpPr>
        <p:spPr>
          <a:xfrm>
            <a:off x="0" y="0"/>
            <a:ext cx="306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2" name="Rectangle 11">
            <a:extLst>
              <a:ext uri="{FF2B5EF4-FFF2-40B4-BE49-F238E27FC236}">
                <a16:creationId xmlns:a16="http://schemas.microsoft.com/office/drawing/2014/main" id="{6320689F-7778-4772-A061-7606945D2019}"/>
              </a:ext>
              <a:ext uri="{C183D7F6-B498-43B3-948B-1728B52AA6E4}">
                <adec:decorative xmlns:adec="http://schemas.microsoft.com/office/drawing/2017/decorative" val="1"/>
              </a:ext>
            </a:extLst>
          </p:cNvPr>
          <p:cNvSpPr/>
          <p:nvPr userDrawn="1"/>
        </p:nvSpPr>
        <p:spPr>
          <a:xfrm>
            <a:off x="3060000" y="0"/>
            <a:ext cx="100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cxnSp>
        <p:nvCxnSpPr>
          <p:cNvPr id="17" name="Straight Connector 16">
            <a:extLst>
              <a:ext uri="{FF2B5EF4-FFF2-40B4-BE49-F238E27FC236}">
                <a16:creationId xmlns:a16="http://schemas.microsoft.com/office/drawing/2014/main" id="{DDF86A80-8584-4C6D-B246-F9DF69752A8B}"/>
              </a:ext>
              <a:ext uri="{C183D7F6-B498-43B3-948B-1728B52AA6E4}">
                <adec:decorative xmlns:adec="http://schemas.microsoft.com/office/drawing/2017/decorative" val="1"/>
              </a:ext>
            </a:extLst>
          </p:cNvPr>
          <p:cNvCxnSpPr>
            <a:cxnSpLocks/>
          </p:cNvCxnSpPr>
          <p:nvPr userDrawn="1"/>
        </p:nvCxnSpPr>
        <p:spPr>
          <a:xfrm>
            <a:off x="4392000" y="360000"/>
            <a:ext cx="0" cy="601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4A88B380-785F-4929-A251-FF36DB84C25B}"/>
              </a:ext>
              <a:ext uri="{C183D7F6-B498-43B3-948B-1728B52AA6E4}">
                <adec:decorative xmlns:adec="http://schemas.microsoft.com/office/drawing/2017/decorative" val="1"/>
              </a:ext>
            </a:extLst>
          </p:cNvPr>
          <p:cNvSpPr>
            <a:spLocks noGrp="1"/>
          </p:cNvSpPr>
          <p:nvPr>
            <p:ph type="body" sz="quarter" idx="15" hasCustomPrompt="1"/>
          </p:nvPr>
        </p:nvSpPr>
        <p:spPr>
          <a:xfrm>
            <a:off x="4571999" y="359999"/>
            <a:ext cx="6192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10" name="Title 1">
            <a:extLst>
              <a:ext uri="{FF2B5EF4-FFF2-40B4-BE49-F238E27FC236}">
                <a16:creationId xmlns:a16="http://schemas.microsoft.com/office/drawing/2014/main" id="{69D8C782-9AA5-4F84-947F-AAFB8EA314EF}"/>
              </a:ext>
            </a:extLst>
          </p:cNvPr>
          <p:cNvSpPr>
            <a:spLocks noGrp="1"/>
          </p:cNvSpPr>
          <p:nvPr>
            <p:ph type="ctrTitle" hasCustomPrompt="1"/>
          </p:nvPr>
        </p:nvSpPr>
        <p:spPr>
          <a:xfrm>
            <a:off x="4572000" y="1152000"/>
            <a:ext cx="6192000" cy="2520000"/>
          </a:xfrm>
          <a:ln>
            <a:noFill/>
          </a:ln>
        </p:spPr>
        <p:txBody>
          <a:bodyPr anchor="t">
            <a:noAutofit/>
          </a:bodyPr>
          <a:lstStyle>
            <a:lvl1pPr algn="l">
              <a:lnSpc>
                <a:spcPct val="90000"/>
              </a:lnSpc>
              <a:defRPr sz="4800">
                <a:solidFill>
                  <a:schemeClr val="accent1"/>
                </a:solidFill>
              </a:defRPr>
            </a:lvl1pPr>
          </a:lstStyle>
          <a:p>
            <a:r>
              <a:rPr lang="en-AU" noProof="0"/>
              <a:t>Click to edit presentation title</a:t>
            </a:r>
          </a:p>
        </p:txBody>
      </p:sp>
      <p:sp>
        <p:nvSpPr>
          <p:cNvPr id="13" name="Text Placeholder 14">
            <a:extLst>
              <a:ext uri="{FF2B5EF4-FFF2-40B4-BE49-F238E27FC236}">
                <a16:creationId xmlns:a16="http://schemas.microsoft.com/office/drawing/2014/main" id="{535593CA-BA91-4187-930C-8C07C260D8F8}"/>
              </a:ext>
            </a:extLst>
          </p:cNvPr>
          <p:cNvSpPr>
            <a:spLocks noGrp="1"/>
          </p:cNvSpPr>
          <p:nvPr>
            <p:ph type="body" sz="quarter" idx="14" hasCustomPrompt="1"/>
          </p:nvPr>
        </p:nvSpPr>
        <p:spPr>
          <a:xfrm>
            <a:off x="4572000" y="4032000"/>
            <a:ext cx="6192000" cy="684000"/>
          </a:xfrm>
        </p:spPr>
        <p:txBody>
          <a:bodyPr>
            <a:noAutofit/>
          </a:bodyPr>
          <a:lstStyle>
            <a:lvl1pPr>
              <a:spcAft>
                <a:spcPts val="0"/>
              </a:spcAft>
              <a:defRPr sz="18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Click to edit presentation 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4571999" y="5148000"/>
            <a:ext cx="6192000" cy="684000"/>
          </a:xfrm>
        </p:spPr>
        <p:txBody>
          <a:bodyPr>
            <a:noAutofit/>
          </a:bodyPr>
          <a:lstStyle>
            <a:lvl1pPr>
              <a:lnSpc>
                <a:spcPct val="100000"/>
              </a:lnSpc>
              <a:spcAft>
                <a:spcPts val="0"/>
              </a:spcAft>
              <a:defRPr sz="1800" b="0">
                <a:solidFill>
                  <a:schemeClr val="accent1"/>
                </a:solidFill>
                <a:latin typeface="Public Sans SemiBold" pitchFamily="2" charset="0"/>
              </a:defRPr>
            </a:lvl1pPr>
            <a:lvl2pPr>
              <a:lnSpc>
                <a:spcPct val="100000"/>
              </a:lnSpc>
              <a:spcAft>
                <a:spcPts val="0"/>
              </a:spcAft>
              <a:defRPr sz="1800" b="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Presenter name</a:t>
            </a:r>
          </a:p>
          <a:p>
            <a:pPr lvl="1"/>
            <a:r>
              <a:rPr lang="en-AU" noProof="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4571999" y="6012000"/>
            <a:ext cx="6192000" cy="360000"/>
          </a:xfrm>
        </p:spPr>
        <p:txBody>
          <a:bodyPr anchor="b">
            <a:noAutofit/>
          </a:bodyPr>
          <a:lstStyle>
            <a:lvl1pPr algn="l">
              <a:spcAft>
                <a:spcPts val="0"/>
              </a:spcAft>
              <a:defRPr sz="14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Date Month Year</a:t>
            </a: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0" y="0"/>
            <a:ext cx="4068000" cy="6858000"/>
          </a:xfrm>
        </p:spPr>
        <p:txBody>
          <a:bodyPr/>
          <a:lstStyle>
            <a:lvl1pPr>
              <a:defRPr>
                <a:solidFill>
                  <a:schemeClr val="bg1"/>
                </a:solidFill>
              </a:defRPr>
            </a:lvl1pPr>
          </a:lstStyle>
          <a:p>
            <a:r>
              <a:rPr lang="en-US" noProof="0"/>
              <a:t>Click icon to add picture</a:t>
            </a:r>
            <a:endParaRPr lang="en-AU" noProof="0"/>
          </a:p>
        </p:txBody>
      </p:sp>
    </p:spTree>
    <p:extLst>
      <p:ext uri="{BB962C8B-B14F-4D97-AF65-F5344CB8AC3E}">
        <p14:creationId xmlns:p14="http://schemas.microsoft.com/office/powerpoint/2010/main" val="20053974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over 4">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015FA7-CA1E-4E0E-B0CD-345D53738579}"/>
              </a:ext>
              <a:ext uri="{C183D7F6-B498-43B3-948B-1728B52AA6E4}">
                <adec:decorative xmlns:adec="http://schemas.microsoft.com/office/drawing/2017/decorative" val="1"/>
              </a:ext>
            </a:extLst>
          </p:cNvPr>
          <p:cNvSpPr/>
          <p:nvPr userDrawn="1"/>
        </p:nvSpPr>
        <p:spPr>
          <a:xfrm>
            <a:off x="0" y="0"/>
            <a:ext cx="8134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2" name="Rectangle 11">
            <a:extLst>
              <a:ext uri="{FF2B5EF4-FFF2-40B4-BE49-F238E27FC236}">
                <a16:creationId xmlns:a16="http://schemas.microsoft.com/office/drawing/2014/main" id="{6320689F-7778-4772-A061-7606945D2019}"/>
              </a:ext>
              <a:ext uri="{C183D7F6-B498-43B3-948B-1728B52AA6E4}">
                <adec:decorative xmlns:adec="http://schemas.microsoft.com/office/drawing/2017/decorative" val="1"/>
              </a:ext>
            </a:extLst>
          </p:cNvPr>
          <p:cNvSpPr/>
          <p:nvPr userDrawn="1"/>
        </p:nvSpPr>
        <p:spPr>
          <a:xfrm>
            <a:off x="8134350" y="0"/>
            <a:ext cx="201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ext Placeholder 14">
            <a:extLst>
              <a:ext uri="{FF2B5EF4-FFF2-40B4-BE49-F238E27FC236}">
                <a16:creationId xmlns:a16="http://schemas.microsoft.com/office/drawing/2014/main" id="{90FC2B86-80A0-4EDE-BC1F-D41CF9C0BA88}"/>
              </a:ext>
              <a:ext uri="{C183D7F6-B498-43B3-948B-1728B52AA6E4}">
                <adec:decorative xmlns:adec="http://schemas.microsoft.com/office/drawing/2017/decorative" val="1"/>
              </a:ext>
            </a:extLst>
          </p:cNvPr>
          <p:cNvSpPr>
            <a:spLocks noGrp="1"/>
          </p:cNvSpPr>
          <p:nvPr>
            <p:ph type="body" sz="quarter" idx="15" hasCustomPrompt="1"/>
          </p:nvPr>
        </p:nvSpPr>
        <p:spPr>
          <a:xfrm>
            <a:off x="360000" y="360000"/>
            <a:ext cx="5400000" cy="684000"/>
          </a:xfrm>
        </p:spPr>
        <p:txBody>
          <a:bodyPr>
            <a:noAutofit/>
          </a:bodyPr>
          <a:lstStyle>
            <a:lvl1pPr>
              <a:spcAft>
                <a:spcPts val="0"/>
              </a:spcAft>
              <a:defRPr sz="12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9" name="Title 1">
            <a:extLst>
              <a:ext uri="{FF2B5EF4-FFF2-40B4-BE49-F238E27FC236}">
                <a16:creationId xmlns:a16="http://schemas.microsoft.com/office/drawing/2014/main" id="{49975CB4-437D-4935-B463-D9466467F43E}"/>
              </a:ext>
            </a:extLst>
          </p:cNvPr>
          <p:cNvSpPr>
            <a:spLocks noGrp="1"/>
          </p:cNvSpPr>
          <p:nvPr>
            <p:ph type="ctrTitle" hasCustomPrompt="1"/>
          </p:nvPr>
        </p:nvSpPr>
        <p:spPr>
          <a:xfrm>
            <a:off x="360000" y="1152000"/>
            <a:ext cx="5400000" cy="2520000"/>
          </a:xfrm>
          <a:ln>
            <a:noFill/>
          </a:ln>
        </p:spPr>
        <p:txBody>
          <a:bodyPr anchor="t">
            <a:noAutofit/>
          </a:bodyPr>
          <a:lstStyle>
            <a:lvl1pPr algn="l">
              <a:lnSpc>
                <a:spcPct val="90000"/>
              </a:lnSpc>
              <a:defRPr sz="4800">
                <a:solidFill>
                  <a:schemeClr val="bg1"/>
                </a:solidFill>
              </a:defRPr>
            </a:lvl1pPr>
          </a:lstStyle>
          <a:p>
            <a:r>
              <a:rPr lang="en-AU" noProof="0"/>
              <a:t>Click to edit presentation title</a:t>
            </a:r>
          </a:p>
        </p:txBody>
      </p:sp>
      <p:sp>
        <p:nvSpPr>
          <p:cNvPr id="13" name="Text Placeholder 14">
            <a:extLst>
              <a:ext uri="{FF2B5EF4-FFF2-40B4-BE49-F238E27FC236}">
                <a16:creationId xmlns:a16="http://schemas.microsoft.com/office/drawing/2014/main" id="{25AA79D1-E767-4316-BF8E-3A79D7A669D4}"/>
              </a:ext>
            </a:extLst>
          </p:cNvPr>
          <p:cNvSpPr>
            <a:spLocks noGrp="1"/>
          </p:cNvSpPr>
          <p:nvPr>
            <p:ph type="body" sz="quarter" idx="14" hasCustomPrompt="1"/>
          </p:nvPr>
        </p:nvSpPr>
        <p:spPr>
          <a:xfrm>
            <a:off x="360000" y="4032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Click to edit presentation 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 y="5148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lnSpc>
                <a:spcPct val="100000"/>
              </a:lnSpc>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Presenter name</a:t>
            </a:r>
          </a:p>
          <a:p>
            <a:pPr lvl="1"/>
            <a:r>
              <a:rPr lang="en-AU" noProof="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084000"/>
            <a:ext cx="5400000" cy="360000"/>
          </a:xfrm>
        </p:spPr>
        <p:txBody>
          <a:bodyPr anchor="b">
            <a:noAutofit/>
          </a:bodyPr>
          <a:lstStyle>
            <a:lvl1pPr algn="l">
              <a:spcAft>
                <a:spcPts val="0"/>
              </a:spcAft>
              <a:defRPr sz="14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Date Month Year</a:t>
            </a: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6084000" y="0"/>
            <a:ext cx="3060000" cy="6858000"/>
          </a:xfrm>
        </p:spPr>
        <p:txBody>
          <a:bodyPr/>
          <a:lstStyle>
            <a:lvl1pPr>
              <a:defRPr>
                <a:solidFill>
                  <a:schemeClr val="bg1"/>
                </a:solidFill>
              </a:defRPr>
            </a:lvl1pPr>
          </a:lstStyle>
          <a:p>
            <a:r>
              <a:rPr lang="en-US" noProof="0"/>
              <a:t>Click icon to add picture</a:t>
            </a:r>
            <a:endParaRPr lang="en-AU" noProof="0"/>
          </a:p>
        </p:txBody>
      </p:sp>
    </p:spTree>
    <p:extLst>
      <p:ext uri="{BB962C8B-B14F-4D97-AF65-F5344CB8AC3E}">
        <p14:creationId xmlns:p14="http://schemas.microsoft.com/office/powerpoint/2010/main" val="4543952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40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2" name="Title 1">
            <a:extLst>
              <a:ext uri="{FF2B5EF4-FFF2-40B4-BE49-F238E27FC236}">
                <a16:creationId xmlns:a16="http://schemas.microsoft.com/office/drawing/2014/main" id="{BC68BAF8-335C-4258-8970-34792D0D6F9A}"/>
              </a:ext>
            </a:extLst>
          </p:cNvPr>
          <p:cNvSpPr>
            <a:spLocks noGrp="1"/>
          </p:cNvSpPr>
          <p:nvPr>
            <p:ph type="ctrTitle" hasCustomPrompt="1"/>
          </p:nvPr>
        </p:nvSpPr>
        <p:spPr>
          <a:xfrm>
            <a:off x="359999" y="360001"/>
            <a:ext cx="11448001" cy="1349740"/>
          </a:xfrm>
          <a:ln>
            <a:noFill/>
          </a:ln>
        </p:spPr>
        <p:txBody>
          <a:bodyPr anchor="t">
            <a:noAutofit/>
          </a:bodyPr>
          <a:lstStyle>
            <a:lvl1pPr algn="l">
              <a:lnSpc>
                <a:spcPct val="90000"/>
              </a:lnSpc>
              <a:defRPr sz="4800">
                <a:solidFill>
                  <a:schemeClr val="bg1"/>
                </a:solidFill>
              </a:defRPr>
            </a:lvl1pPr>
          </a:lstStyle>
          <a:p>
            <a:r>
              <a:rPr lang="en-AU" noProof="0"/>
              <a:t>Click to edit presentation title</a:t>
            </a:r>
          </a:p>
        </p:txBody>
      </p:sp>
      <p:cxnSp>
        <p:nvCxnSpPr>
          <p:cNvPr id="17" name="Straight Connector 16">
            <a:extLst>
              <a:ext uri="{FF2B5EF4-FFF2-40B4-BE49-F238E27FC236}">
                <a16:creationId xmlns:a16="http://schemas.microsoft.com/office/drawing/2014/main" id="{135775FC-5688-48DB-BC37-D315FF46AFC9}"/>
              </a:ext>
              <a:ext uri="{C183D7F6-B498-43B3-948B-1728B52AA6E4}">
                <adec:decorative xmlns:adec="http://schemas.microsoft.com/office/drawing/2017/decorative" val="1"/>
              </a:ext>
            </a:extLst>
          </p:cNvPr>
          <p:cNvCxnSpPr>
            <a:cxnSpLocks/>
          </p:cNvCxnSpPr>
          <p:nvPr userDrawn="1"/>
        </p:nvCxnSpPr>
        <p:spPr>
          <a:xfrm>
            <a:off x="360000" y="23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08BF7407-D084-495E-9244-24241CFB7D88}"/>
              </a:ext>
            </a:extLst>
          </p:cNvPr>
          <p:cNvSpPr>
            <a:spLocks noGrp="1"/>
          </p:cNvSpPr>
          <p:nvPr>
            <p:ph type="body" sz="quarter" idx="14" hasCustomPrompt="1"/>
          </p:nvPr>
        </p:nvSpPr>
        <p:spPr>
          <a:xfrm>
            <a:off x="359999" y="2448000"/>
            <a:ext cx="8531999" cy="790835"/>
          </a:xfrm>
        </p:spPr>
        <p:txBody>
          <a:bodyPr>
            <a:noAutofit/>
          </a:bodyPr>
          <a:lstStyle>
            <a:lvl1pPr>
              <a:lnSpc>
                <a:spcPct val="100000"/>
              </a:lnSpc>
              <a:spcAft>
                <a:spcPts val="0"/>
              </a:spcAft>
              <a:defRPr sz="1800" b="0">
                <a:solidFill>
                  <a:schemeClr val="bg1"/>
                </a:solidFill>
                <a:latin typeface="Public Sans SemiBold" pitchFamily="2" charset="0"/>
              </a:defRPr>
            </a:lvl1pPr>
            <a:lvl2pPr>
              <a:lnSpc>
                <a:spcPct val="100000"/>
              </a:lnSpc>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Click to edit presentation subtitle</a:t>
            </a:r>
          </a:p>
          <a:p>
            <a:pPr lvl="1"/>
            <a:r>
              <a:rPr lang="en-AU" noProof="0"/>
              <a:t>Date Month Year</a:t>
            </a:r>
          </a:p>
        </p:txBody>
      </p:sp>
      <p:cxnSp>
        <p:nvCxnSpPr>
          <p:cNvPr id="20" name="Straight Connector 19">
            <a:extLst>
              <a:ext uri="{FF2B5EF4-FFF2-40B4-BE49-F238E27FC236}">
                <a16:creationId xmlns:a16="http://schemas.microsoft.com/office/drawing/2014/main" id="{266BD58B-B38C-4744-B38D-8569C0941831}"/>
              </a:ext>
              <a:ext uri="{C183D7F6-B498-43B3-948B-1728B52AA6E4}">
                <adec:decorative xmlns:adec="http://schemas.microsoft.com/office/drawing/2017/decorative" val="1"/>
              </a:ext>
            </a:extLst>
          </p:cNvPr>
          <p:cNvCxnSpPr>
            <a:cxnSpLocks/>
          </p:cNvCxnSpPr>
          <p:nvPr userDrawn="1"/>
        </p:nvCxnSpPr>
        <p:spPr>
          <a:xfrm>
            <a:off x="9072000" y="2304000"/>
            <a:ext cx="273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E1C27BB4-5285-4407-B0C8-6E513FF2F53B}"/>
              </a:ext>
            </a:extLst>
          </p:cNvPr>
          <p:cNvSpPr>
            <a:spLocks noGrp="1"/>
          </p:cNvSpPr>
          <p:nvPr>
            <p:ph type="body" sz="quarter" idx="13" hasCustomPrompt="1"/>
          </p:nvPr>
        </p:nvSpPr>
        <p:spPr>
          <a:xfrm>
            <a:off x="9072000" y="2448000"/>
            <a:ext cx="2736000" cy="790835"/>
          </a:xfrm>
        </p:spPr>
        <p:txBody>
          <a:bodyPr>
            <a:noAutofit/>
          </a:bodyPr>
          <a:lstStyle>
            <a:lvl1pPr>
              <a:spcAft>
                <a:spcPts val="0"/>
              </a:spcAft>
              <a:defRPr sz="1800" b="0">
                <a:solidFill>
                  <a:schemeClr val="bg1"/>
                </a:solidFill>
                <a:latin typeface="Public Sans SemiBold" pitchFamily="2" charset="0"/>
              </a:defRPr>
            </a:lvl1pPr>
            <a:lvl2pPr>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Presenter name</a:t>
            </a:r>
          </a:p>
          <a:p>
            <a:pPr lvl="1"/>
            <a:r>
              <a:rPr lang="en-AU" noProof="0"/>
              <a:t>Presenter title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4032000"/>
            <a:ext cx="12192001" cy="11144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3"/>
              </a:solidFill>
            </a:endParaRPr>
          </a:p>
        </p:txBody>
      </p:sp>
      <p:sp>
        <p:nvSpPr>
          <p:cNvPr id="24" name="Text Placeholder 14">
            <a:extLst>
              <a:ext uri="{FF2B5EF4-FFF2-40B4-BE49-F238E27FC236}">
                <a16:creationId xmlns:a16="http://schemas.microsoft.com/office/drawing/2014/main" id="{CBB58239-EFE3-4428-B99A-7DBA40344012}"/>
              </a:ext>
            </a:extLst>
          </p:cNvPr>
          <p:cNvSpPr>
            <a:spLocks noGrp="1"/>
          </p:cNvSpPr>
          <p:nvPr>
            <p:ph type="body" sz="quarter" idx="15" hasCustomPrompt="1"/>
          </p:nvPr>
        </p:nvSpPr>
        <p:spPr>
          <a:xfrm>
            <a:off x="359999" y="5747125"/>
            <a:ext cx="8531999" cy="684000"/>
          </a:xfrm>
        </p:spPr>
        <p:txBody>
          <a:bodyPr anchor="b" anchorCtr="0">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5745600"/>
            <a:ext cx="630000" cy="685525"/>
          </a:xfrm>
          <a:prstGeom prst="rect">
            <a:avLst/>
          </a:prstGeom>
        </p:spPr>
      </p:pic>
    </p:spTree>
    <p:extLst>
      <p:ext uri="{BB962C8B-B14F-4D97-AF65-F5344CB8AC3E}">
        <p14:creationId xmlns:p14="http://schemas.microsoft.com/office/powerpoint/2010/main" val="487990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0"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lvl1p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0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GB"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AU" noProof="0"/>
              <a:t>Caption</a:t>
            </a:r>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Cover 4">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015FA7-CA1E-4E0E-B0CD-345D53738579}"/>
              </a:ext>
              <a:ext uri="{C183D7F6-B498-43B3-948B-1728B52AA6E4}">
                <adec:decorative xmlns:adec="http://schemas.microsoft.com/office/drawing/2017/decorative" val="1"/>
              </a:ext>
            </a:extLst>
          </p:cNvPr>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2" name="Rectangle 11">
            <a:extLst>
              <a:ext uri="{FF2B5EF4-FFF2-40B4-BE49-F238E27FC236}">
                <a16:creationId xmlns:a16="http://schemas.microsoft.com/office/drawing/2014/main" id="{6320689F-7778-4772-A061-7606945D2019}"/>
              </a:ext>
              <a:ext uri="{C183D7F6-B498-43B3-948B-1728B52AA6E4}">
                <adec:decorative xmlns:adec="http://schemas.microsoft.com/office/drawing/2017/decorative" val="1"/>
              </a:ext>
            </a:extLst>
          </p:cNvPr>
          <p:cNvSpPr/>
          <p:nvPr userDrawn="1"/>
        </p:nvSpPr>
        <p:spPr>
          <a:xfrm>
            <a:off x="9144000" y="0"/>
            <a:ext cx="10063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ext Placeholder 14">
            <a:extLst>
              <a:ext uri="{FF2B5EF4-FFF2-40B4-BE49-F238E27FC236}">
                <a16:creationId xmlns:a16="http://schemas.microsoft.com/office/drawing/2014/main" id="{90FC2B86-80A0-4EDE-BC1F-D41CF9C0BA88}"/>
              </a:ext>
              <a:ext uri="{C183D7F6-B498-43B3-948B-1728B52AA6E4}">
                <adec:decorative xmlns:adec="http://schemas.microsoft.com/office/drawing/2017/decorative" val="1"/>
              </a:ext>
            </a:extLst>
          </p:cNvPr>
          <p:cNvSpPr>
            <a:spLocks noGrp="1"/>
          </p:cNvSpPr>
          <p:nvPr>
            <p:ph type="body" sz="quarter" idx="15" hasCustomPrompt="1"/>
          </p:nvPr>
        </p:nvSpPr>
        <p:spPr>
          <a:xfrm>
            <a:off x="360000" y="360000"/>
            <a:ext cx="5400000" cy="684000"/>
          </a:xfrm>
        </p:spPr>
        <p:txBody>
          <a:bodyPr>
            <a:noAutofit/>
          </a:bodyPr>
          <a:lstStyle>
            <a:lvl1pPr>
              <a:spcAft>
                <a:spcPts val="0"/>
              </a:spcAft>
              <a:defRPr sz="12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9" name="Title 1">
            <a:extLst>
              <a:ext uri="{FF2B5EF4-FFF2-40B4-BE49-F238E27FC236}">
                <a16:creationId xmlns:a16="http://schemas.microsoft.com/office/drawing/2014/main" id="{49975CB4-437D-4935-B463-D9466467F43E}"/>
              </a:ext>
            </a:extLst>
          </p:cNvPr>
          <p:cNvSpPr>
            <a:spLocks noGrp="1"/>
          </p:cNvSpPr>
          <p:nvPr>
            <p:ph type="ctrTitle" hasCustomPrompt="1"/>
          </p:nvPr>
        </p:nvSpPr>
        <p:spPr>
          <a:xfrm>
            <a:off x="360000" y="1152000"/>
            <a:ext cx="5400000" cy="2520000"/>
          </a:xfrm>
          <a:ln>
            <a:noFill/>
          </a:ln>
        </p:spPr>
        <p:txBody>
          <a:bodyPr anchor="t">
            <a:noAutofit/>
          </a:bodyPr>
          <a:lstStyle>
            <a:lvl1pPr algn="l">
              <a:lnSpc>
                <a:spcPct val="90000"/>
              </a:lnSpc>
              <a:defRPr sz="4800">
                <a:solidFill>
                  <a:schemeClr val="bg1"/>
                </a:solidFill>
              </a:defRPr>
            </a:lvl1pPr>
          </a:lstStyle>
          <a:p>
            <a:r>
              <a:rPr lang="en-AU" noProof="0"/>
              <a:t>Click to edit presentation title</a:t>
            </a:r>
          </a:p>
        </p:txBody>
      </p:sp>
      <p:sp>
        <p:nvSpPr>
          <p:cNvPr id="13" name="Text Placeholder 14">
            <a:extLst>
              <a:ext uri="{FF2B5EF4-FFF2-40B4-BE49-F238E27FC236}">
                <a16:creationId xmlns:a16="http://schemas.microsoft.com/office/drawing/2014/main" id="{25AA79D1-E767-4316-BF8E-3A79D7A669D4}"/>
              </a:ext>
            </a:extLst>
          </p:cNvPr>
          <p:cNvSpPr>
            <a:spLocks noGrp="1"/>
          </p:cNvSpPr>
          <p:nvPr>
            <p:ph type="body" sz="quarter" idx="14" hasCustomPrompt="1"/>
          </p:nvPr>
        </p:nvSpPr>
        <p:spPr>
          <a:xfrm>
            <a:off x="360000" y="4032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Click to edit presentation 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 y="5148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lnSpc>
                <a:spcPct val="100000"/>
              </a:lnSpc>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Presenter name</a:t>
            </a:r>
          </a:p>
          <a:p>
            <a:pPr lvl="1"/>
            <a:r>
              <a:rPr lang="en-AU" noProof="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084000"/>
            <a:ext cx="5400000" cy="360000"/>
          </a:xfrm>
        </p:spPr>
        <p:txBody>
          <a:bodyPr anchor="b">
            <a:noAutofit/>
          </a:bodyPr>
          <a:lstStyle>
            <a:lvl1pPr algn="l">
              <a:spcAft>
                <a:spcPts val="0"/>
              </a:spcAft>
              <a:defRPr sz="14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Date Month Year</a:t>
            </a: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6084000" y="0"/>
            <a:ext cx="3060000" cy="6858000"/>
          </a:xfrm>
        </p:spPr>
        <p:txBody>
          <a:bodyPr/>
          <a:lstStyle>
            <a:lvl1pPr>
              <a:defRPr>
                <a:solidFill>
                  <a:schemeClr val="bg1"/>
                </a:solidFill>
              </a:defRPr>
            </a:lvl1pPr>
          </a:lstStyle>
          <a:p>
            <a:r>
              <a:rPr lang="en-US" noProof="0"/>
              <a:t>Click icon to add picture</a:t>
            </a:r>
            <a:endParaRPr lang="en-AU" noProof="0"/>
          </a:p>
        </p:txBody>
      </p:sp>
    </p:spTree>
    <p:extLst>
      <p:ext uri="{BB962C8B-B14F-4D97-AF65-F5344CB8AC3E}">
        <p14:creationId xmlns:p14="http://schemas.microsoft.com/office/powerpoint/2010/main" val="25260499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US"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11483638" cy="4391999"/>
          </a:xfrm>
        </p:spPr>
        <p:txBody>
          <a:bodyPr/>
          <a:lstStyle>
            <a:lvl1pPr>
              <a:defRPr>
                <a:latin typeface="+mn-lt"/>
              </a:defRPr>
            </a:lvl1pPr>
          </a:lstStyle>
          <a:p>
            <a:r>
              <a:rPr lang="en-US"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337642020"/>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44A3DD-CB49-B76A-F3BE-9602D9B1CE73}"/>
              </a:ext>
            </a:extLst>
          </p:cNvPr>
          <p:cNvSpPr>
            <a:spLocks noGrp="1"/>
          </p:cNvSpPr>
          <p:nvPr>
            <p:ph type="title"/>
          </p:nvPr>
        </p:nvSpPr>
        <p:spPr/>
        <p:txBody>
          <a:bodyPr/>
          <a:lstStyle/>
          <a:p>
            <a:r>
              <a:rPr lang="en-US"/>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noProof="0"/>
              <a:t>Click icon to add table</a:t>
            </a:r>
            <a:endParaRPr lang="en-AU" noProof="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noProof="0"/>
              <a:t>Click icon to add table</a:t>
            </a:r>
            <a:endParaRPr lang="en-AU" noProof="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noProof="0"/>
              <a:t>Click icon to add table</a:t>
            </a:r>
            <a:endParaRPr lang="en-AU" noProof="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noProof="0"/>
              <a:t>Click icon to add table</a:t>
            </a:r>
            <a:endParaRPr lang="en-AU" noProof="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3404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US"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4391999"/>
          </a:xfrm>
        </p:spPr>
        <p:txBody>
          <a:bodyPr/>
          <a:lstStyle>
            <a:lvl1pPr>
              <a:defRPr>
                <a:latin typeface="+mn-lt"/>
              </a:defRPr>
            </a:lvl1pPr>
          </a:lstStyle>
          <a:p>
            <a:r>
              <a:rPr lang="en-US" noProof="0"/>
              <a:t>Click icon to add table</a:t>
            </a:r>
            <a:endParaRPr lang="en-AU" noProof="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908000"/>
            <a:ext cx="5616000" cy="4391999"/>
          </a:xfrm>
        </p:spPr>
        <p:txBody>
          <a:bodyPr/>
          <a:lstStyle>
            <a:lvl1pPr>
              <a:defRPr>
                <a:latin typeface="+mn-lt"/>
              </a:defRPr>
            </a:lvl1pPr>
          </a:lstStyle>
          <a:p>
            <a:r>
              <a:rPr lang="en-US"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563723345"/>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0"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lvl1pPr>
          </a:lstStyle>
          <a:p>
            <a:r>
              <a:rPr lang="en-US"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0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US"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AU" noProof="0"/>
              <a:t>Caption</a:t>
            </a:r>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0574587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419A943B-9880-8F7E-8AC4-99B4DB59E64D}"/>
              </a:ext>
              <a:ext uri="{C183D7F6-B498-43B3-948B-1728B52AA6E4}">
                <adec:decorative xmlns:adec="http://schemas.microsoft.com/office/drawing/2017/decorative" val="1"/>
              </a:ext>
            </a:extLst>
          </p:cNvPr>
          <p:cNvSpPr>
            <a:spLocks noGrp="1"/>
          </p:cNvSpPr>
          <p:nvPr>
            <p:ph type="body" sz="quarter" idx="15" hasCustomPrompt="1"/>
          </p:nvPr>
        </p:nvSpPr>
        <p:spPr>
          <a:xfrm>
            <a:off x="36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1"/>
              </a:solidFill>
            </a:endParaRPr>
          </a:p>
        </p:txBody>
      </p:sp>
      <p:sp>
        <p:nvSpPr>
          <p:cNvPr id="2" name="Title 1">
            <a:extLst>
              <a:ext uri="{FF2B5EF4-FFF2-40B4-BE49-F238E27FC236}">
                <a16:creationId xmlns:a16="http://schemas.microsoft.com/office/drawing/2014/main" id="{5A05C8CB-5FD8-40A4-8EE9-B1F11FBD20B2}"/>
              </a:ext>
            </a:extLst>
          </p:cNvPr>
          <p:cNvSpPr>
            <a:spLocks noGrp="1"/>
          </p:cNvSpPr>
          <p:nvPr>
            <p:ph type="title" hasCustomPrompt="1"/>
          </p:nvPr>
        </p:nvSpPr>
        <p:spPr>
          <a:xfrm>
            <a:off x="360000" y="3960000"/>
            <a:ext cx="8280000" cy="1224000"/>
          </a:xfrm>
        </p:spPr>
        <p:txBody>
          <a:bodyPr>
            <a:noAutofit/>
          </a:bodyPr>
          <a:lstStyle>
            <a:lvl1pPr>
              <a:defRPr lang="en-AU" sz="4800" kern="1200" dirty="0">
                <a:solidFill>
                  <a:schemeClr val="bg1"/>
                </a:solidFill>
                <a:latin typeface="+mj-lt"/>
                <a:ea typeface="+mj-ea"/>
                <a:cs typeface="+mj-cs"/>
              </a:defRPr>
            </a:lvl1pPr>
          </a:lstStyle>
          <a:p>
            <a:r>
              <a:rPr lang="en-AU" noProof="0"/>
              <a:t>Divider title</a:t>
            </a:r>
          </a:p>
        </p:txBody>
      </p:sp>
      <p:sp>
        <p:nvSpPr>
          <p:cNvPr id="9" name="Text Placeholder 10">
            <a:extLst>
              <a:ext uri="{FF2B5EF4-FFF2-40B4-BE49-F238E27FC236}">
                <a16:creationId xmlns:a16="http://schemas.microsoft.com/office/drawing/2014/main" id="{54B8E3D3-ADE8-47D0-9F86-754E8D8FD112}"/>
              </a:ext>
            </a:extLst>
          </p:cNvPr>
          <p:cNvSpPr>
            <a:spLocks noGrp="1"/>
          </p:cNvSpPr>
          <p:nvPr>
            <p:ph type="body" sz="quarter" idx="12" hasCustomPrompt="1"/>
          </p:nvPr>
        </p:nvSpPr>
        <p:spPr>
          <a:xfrm>
            <a:off x="359999" y="5292000"/>
            <a:ext cx="8280000"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60000"/>
            <a:ext cx="2880000" cy="2880000"/>
          </a:xfrm>
        </p:spPr>
        <p:txBody>
          <a:bodyPr anchor="b">
            <a:noAutofit/>
          </a:bodyPr>
          <a:lstStyle>
            <a:lvl1pPr algn="r">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21863788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14">
            <a:extLst>
              <a:ext uri="{FF2B5EF4-FFF2-40B4-BE49-F238E27FC236}">
                <a16:creationId xmlns:a16="http://schemas.microsoft.com/office/drawing/2014/main" id="{8EF86AFB-80B4-7D4D-532F-7099F8728458}"/>
              </a:ext>
              <a:ext uri="{C183D7F6-B498-43B3-948B-1728B52AA6E4}">
                <adec:decorative xmlns:adec="http://schemas.microsoft.com/office/drawing/2017/decorative" val="1"/>
              </a:ext>
            </a:extLst>
          </p:cNvPr>
          <p:cNvSpPr>
            <a:spLocks noGrp="1"/>
          </p:cNvSpPr>
          <p:nvPr>
            <p:ph type="body" sz="quarter" idx="15" hasCustomPrompt="1"/>
          </p:nvPr>
        </p:nvSpPr>
        <p:spPr>
          <a:xfrm>
            <a:off x="54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AU" noProof="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11083438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p>
            <a:r>
              <a:rPr lang="en-US"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noProof="0"/>
              <a:t>Click to edit Master text styles</a:t>
            </a:r>
          </a:p>
          <a:p>
            <a:pPr lvl="1"/>
            <a:r>
              <a:rPr lang="en-US"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US"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AU" noProof="0"/>
              <a:t>Caption</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599985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noProof="0"/>
              <a:t>Click to edit Master title style</a:t>
            </a:r>
            <a:endParaRPr lang="en-AU" noProof="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lvl1pPr>
            <a:lvl2pPr>
              <a:defRPr sz="1800">
                <a:latin typeface="+mn-lt"/>
              </a:defRPr>
            </a:lvl2pPr>
          </a:lstStyle>
          <a:p>
            <a:pPr lvl="0"/>
            <a:r>
              <a:rPr lang="en-US" noProof="0"/>
              <a:t>Click to edit Master text styles</a:t>
            </a:r>
          </a:p>
          <a:p>
            <a:pPr lvl="1"/>
            <a:r>
              <a:rPr lang="en-US" noProof="0"/>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2686785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ne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lvl1pPr>
          </a:lstStyle>
          <a:p>
            <a:r>
              <a:rPr lang="en-US" noProof="0"/>
              <a:t>Click to edit Master title style</a:t>
            </a:r>
            <a:endParaRPr lang="en-AU" noProof="0"/>
          </a:p>
        </p:txBody>
      </p:sp>
      <p:cxnSp>
        <p:nvCxnSpPr>
          <p:cNvPr id="8" name="Straight Connector 7">
            <a:extLst>
              <a:ext uri="{FF2B5EF4-FFF2-40B4-BE49-F238E27FC236}">
                <a16:creationId xmlns:a16="http://schemas.microsoft.com/office/drawing/2014/main" id="{4220CACA-3621-403A-9123-4490A23AF647}"/>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33CF678-37C5-4AFF-90FB-A262BBC7A331}"/>
              </a:ext>
            </a:extLst>
          </p:cNvPr>
          <p:cNvSpPr>
            <a:spLocks noGrp="1"/>
          </p:cNvSpPr>
          <p:nvPr>
            <p:ph idx="1"/>
          </p:nvPr>
        </p:nvSpPr>
        <p:spPr>
          <a:xfrm>
            <a:off x="360000" y="1799999"/>
            <a:ext cx="11484000" cy="4320000"/>
          </a:xfrm>
        </p:spPr>
        <p:txBody>
          <a:bodyPr/>
          <a:lstStyle>
            <a:lvl1pPr>
              <a:defRPr>
                <a:latin typeface="+mn-lt"/>
              </a:defRPr>
            </a:lvl1pPr>
            <a:lvl2pPr>
              <a:defRPr/>
            </a:lvl2pPr>
            <a:lvl3pPr>
              <a:defRPr/>
            </a:lvl3pPr>
            <a:lvl4pPr>
              <a:defRPr/>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15928738"/>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419A943B-9880-8F7E-8AC4-99B4DB59E64D}"/>
              </a:ext>
              <a:ext uri="{C183D7F6-B498-43B3-948B-1728B52AA6E4}">
                <adec:decorative xmlns:adec="http://schemas.microsoft.com/office/drawing/2017/decorative" val="1"/>
              </a:ext>
            </a:extLst>
          </p:cNvPr>
          <p:cNvSpPr>
            <a:spLocks noGrp="1"/>
          </p:cNvSpPr>
          <p:nvPr>
            <p:ph type="body" sz="quarter" idx="15" hasCustomPrompt="1"/>
          </p:nvPr>
        </p:nvSpPr>
        <p:spPr>
          <a:xfrm>
            <a:off x="36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1"/>
              </a:solidFill>
            </a:endParaRPr>
          </a:p>
        </p:txBody>
      </p:sp>
      <p:sp>
        <p:nvSpPr>
          <p:cNvPr id="2" name="Title 1">
            <a:extLst>
              <a:ext uri="{FF2B5EF4-FFF2-40B4-BE49-F238E27FC236}">
                <a16:creationId xmlns:a16="http://schemas.microsoft.com/office/drawing/2014/main" id="{5A05C8CB-5FD8-40A4-8EE9-B1F11FBD20B2}"/>
              </a:ext>
            </a:extLst>
          </p:cNvPr>
          <p:cNvSpPr>
            <a:spLocks noGrp="1"/>
          </p:cNvSpPr>
          <p:nvPr>
            <p:ph type="title" hasCustomPrompt="1"/>
          </p:nvPr>
        </p:nvSpPr>
        <p:spPr>
          <a:xfrm>
            <a:off x="360000" y="3960000"/>
            <a:ext cx="8280000" cy="1224000"/>
          </a:xfrm>
        </p:spPr>
        <p:txBody>
          <a:bodyPr>
            <a:noAutofit/>
          </a:bodyPr>
          <a:lstStyle>
            <a:lvl1pPr>
              <a:defRPr lang="en-AU" sz="4800" kern="1200" dirty="0">
                <a:solidFill>
                  <a:schemeClr val="bg1"/>
                </a:solidFill>
                <a:latin typeface="+mj-lt"/>
                <a:ea typeface="+mj-ea"/>
                <a:cs typeface="+mj-cs"/>
              </a:defRPr>
            </a:lvl1pPr>
          </a:lstStyle>
          <a:p>
            <a:r>
              <a:rPr lang="en-AU" noProof="0"/>
              <a:t>Divider title</a:t>
            </a:r>
          </a:p>
        </p:txBody>
      </p:sp>
      <p:sp>
        <p:nvSpPr>
          <p:cNvPr id="9" name="Text Placeholder 10">
            <a:extLst>
              <a:ext uri="{FF2B5EF4-FFF2-40B4-BE49-F238E27FC236}">
                <a16:creationId xmlns:a16="http://schemas.microsoft.com/office/drawing/2014/main" id="{54B8E3D3-ADE8-47D0-9F86-754E8D8FD112}"/>
              </a:ext>
            </a:extLst>
          </p:cNvPr>
          <p:cNvSpPr>
            <a:spLocks noGrp="1"/>
          </p:cNvSpPr>
          <p:nvPr>
            <p:ph type="body" sz="quarter" idx="12" hasCustomPrompt="1"/>
          </p:nvPr>
        </p:nvSpPr>
        <p:spPr>
          <a:xfrm>
            <a:off x="359999" y="5292000"/>
            <a:ext cx="8280000"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60000"/>
            <a:ext cx="2880000" cy="2880000"/>
          </a:xfrm>
        </p:spPr>
        <p:txBody>
          <a:bodyPr anchor="b">
            <a:noAutofit/>
          </a:bodyPr>
          <a:lstStyle>
            <a:lvl1pPr algn="r">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42828737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p>
            <a:r>
              <a:rPr lang="en-US"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20000"/>
          </a:xfrm>
        </p:spPr>
        <p:txBody>
          <a:bodyPr numCol="2" spcCol="180000"/>
          <a:lstStyle>
            <a:lvl1pPr>
              <a:defRPr sz="2000"/>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873246227"/>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box and 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p>
            <a:r>
              <a:rPr lang="en-US" noProof="0"/>
              <a:t>Click to edit Master title style</a:t>
            </a:r>
            <a:endParaRPr lang="en-AU" noProof="0"/>
          </a:p>
        </p:txBody>
      </p:sp>
      <p:cxnSp>
        <p:nvCxnSpPr>
          <p:cNvPr id="8" name="Straight Connector 7">
            <a:extLst>
              <a:ext uri="{FF2B5EF4-FFF2-40B4-BE49-F238E27FC236}">
                <a16:creationId xmlns:a16="http://schemas.microsoft.com/office/drawing/2014/main" id="{1B695500-632C-466D-B92D-D85554040D3A}"/>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001"/>
            <a:ext cx="4680000" cy="431999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3" name="Content Placeholder 2"/>
          <p:cNvSpPr>
            <a:spLocks noGrp="1"/>
          </p:cNvSpPr>
          <p:nvPr>
            <p:ph idx="1"/>
          </p:nvPr>
        </p:nvSpPr>
        <p:spPr>
          <a:xfrm>
            <a:off x="5220000" y="1800001"/>
            <a:ext cx="6624000" cy="4319998"/>
          </a:xfrm>
        </p:spPr>
        <p:txBody>
          <a:bodyPr numCol="2" spcCol="180000"/>
          <a:lstStyle>
            <a:lvl1pPr>
              <a:defRPr/>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1" name="Straight Connector 10">
            <a:extLst>
              <a:ext uri="{FF2B5EF4-FFF2-40B4-BE49-F238E27FC236}">
                <a16:creationId xmlns:a16="http://schemas.microsoft.com/office/drawing/2014/main" id="{8FA695AB-F823-4A00-866F-671850CAC9CC}"/>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913142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multi-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p>
            <a:r>
              <a:rPr lang="en-US" noProof="0"/>
              <a:t>Click to edit Master title style</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Content Placeholder 3"/>
          <p:cNvSpPr>
            <a:spLocks noGrp="1"/>
          </p:cNvSpPr>
          <p:nvPr>
            <p:ph sz="half" idx="2"/>
          </p:nvPr>
        </p:nvSpPr>
        <p:spPr>
          <a:xfrm>
            <a:off x="6228000" y="1800000"/>
            <a:ext cx="5616000" cy="432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0295209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ubheading, one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8D23-1962-FEDB-743A-3ADF408ADE54}"/>
              </a:ext>
            </a:extLst>
          </p:cNvPr>
          <p:cNvSpPr>
            <a:spLocks noGrp="1"/>
          </p:cNvSpPr>
          <p:nvPr>
            <p:ph type="title"/>
          </p:nvPr>
        </p:nvSpPr>
        <p:spPr/>
        <p:txBody>
          <a:body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5615637"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5615637" cy="3239999"/>
          </a:xfrm>
        </p:spPr>
        <p:txBody>
          <a:bodyPr numCol="1" spcCol="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Content Placeholder 3"/>
          <p:cNvSpPr>
            <a:spLocks noGrp="1"/>
          </p:cNvSpPr>
          <p:nvPr>
            <p:ph sz="half" idx="2"/>
          </p:nvPr>
        </p:nvSpPr>
        <p:spPr>
          <a:xfrm>
            <a:off x="6228000" y="1799996"/>
            <a:ext cx="5616000" cy="432000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8461398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ubheading, two column text and multi-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044-8498-3E9C-8FB1-4B20BF2C24BF}"/>
              </a:ext>
            </a:extLst>
          </p:cNvPr>
          <p:cNvSpPr>
            <a:spLocks noGrp="1"/>
          </p:cNvSpPr>
          <p:nvPr>
            <p:ph type="title"/>
          </p:nvPr>
        </p:nvSpPr>
        <p:spPr/>
        <p:txBody>
          <a:body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7560000"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7560000" cy="3239999"/>
          </a:xfrm>
        </p:spPr>
        <p:txBody>
          <a:bodyPr numCol="2" spcCol="180000"/>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Content Placeholder 3"/>
          <p:cNvSpPr>
            <a:spLocks noGrp="1"/>
          </p:cNvSpPr>
          <p:nvPr>
            <p:ph sz="half" idx="2"/>
          </p:nvPr>
        </p:nvSpPr>
        <p:spPr>
          <a:xfrm>
            <a:off x="8172000" y="1799996"/>
            <a:ext cx="3672000" cy="432000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949763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ubheading box, three column text and multi-content">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E4088-15FF-8FE1-4EE3-915A705BFFF6}"/>
              </a:ext>
            </a:extLst>
          </p:cNvPr>
          <p:cNvSpPr>
            <a:spLocks noGrp="1"/>
          </p:cNvSpPr>
          <p:nvPr>
            <p:ph type="title"/>
          </p:nvPr>
        </p:nvSpPr>
        <p:spPr/>
        <p:txBody>
          <a:bodyPr/>
          <a:lstStyle/>
          <a:p>
            <a:r>
              <a:rPr lang="en-US"/>
              <a:t>Click to edit Master title style</a:t>
            </a:r>
            <a:endParaRPr lang="en-AU"/>
          </a:p>
        </p:txBody>
      </p:sp>
      <p:cxnSp>
        <p:nvCxnSpPr>
          <p:cNvPr id="8" name="Straight Connector 7">
            <a:extLst>
              <a:ext uri="{FF2B5EF4-FFF2-40B4-BE49-F238E27FC236}">
                <a16:creationId xmlns:a16="http://schemas.microsoft.com/office/drawing/2014/main" id="{36CEE26C-693E-448A-A669-8893AB2ABF4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33874E0E-52BE-422A-8D25-EB76C690AF78}"/>
              </a:ext>
            </a:extLst>
          </p:cNvPr>
          <p:cNvSpPr>
            <a:spLocks noGrp="1"/>
          </p:cNvSpPr>
          <p:nvPr>
            <p:ph type="body" sz="quarter" idx="14" hasCustomPrompt="1"/>
          </p:nvPr>
        </p:nvSpPr>
        <p:spPr>
          <a:xfrm>
            <a:off x="360362" y="1800000"/>
            <a:ext cx="8531999" cy="864000"/>
          </a:xfrm>
        </p:spPr>
        <p:txBody>
          <a:bodyPr/>
          <a:lstStyle>
            <a:lvl1pPr>
              <a:defRPr b="0">
                <a:solidFill>
                  <a:schemeClr val="tx1"/>
                </a:solidFill>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9"/>
            <a:ext cx="8532000" cy="3204002"/>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5" name="Content Placeholder 2">
            <a:extLst>
              <a:ext uri="{FF2B5EF4-FFF2-40B4-BE49-F238E27FC236}">
                <a16:creationId xmlns:a16="http://schemas.microsoft.com/office/drawing/2014/main" id="{6D8D4F95-9C64-4F83-948A-83B534175047}"/>
              </a:ext>
            </a:extLst>
          </p:cNvPr>
          <p:cNvSpPr>
            <a:spLocks noGrp="1"/>
          </p:cNvSpPr>
          <p:nvPr>
            <p:ph sz="quarter" idx="17"/>
          </p:nvPr>
        </p:nvSpPr>
        <p:spPr>
          <a:xfrm>
            <a:off x="9072563" y="1800225"/>
            <a:ext cx="2735262" cy="428377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0" name="Straight Connector 9">
            <a:extLst>
              <a:ext uri="{FF2B5EF4-FFF2-40B4-BE49-F238E27FC236}">
                <a16:creationId xmlns:a16="http://schemas.microsoft.com/office/drawing/2014/main" id="{1325F63D-D41C-489E-A63F-1C32BB79AD1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8393282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US" noProof="0"/>
              <a:t>Click to edit Master title style</a:t>
            </a:r>
            <a:endParaRPr lang="en-AU" noProof="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US" noProof="0"/>
              <a:t>Click icon to add picture</a:t>
            </a:r>
            <a:endParaRPr lang="en-AU" noProof="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2" y="1728000"/>
            <a:ext cx="5627998" cy="900000"/>
          </a:xfrm>
        </p:spPr>
        <p:txBody>
          <a:bodyPr anchor="t" anchorCtr="0">
            <a:noAutofit/>
          </a:bodyPr>
          <a:lstStyle>
            <a:lvl1pPr>
              <a:defRPr sz="1400">
                <a:latin typeface="+mn-lt"/>
              </a:defRPr>
            </a:lvl1pPr>
          </a:lstStyle>
          <a:p>
            <a:pPr lvl="0"/>
            <a:r>
              <a:rPr lang="en-AU" noProof="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2" y="2772000"/>
            <a:ext cx="5627998" cy="32399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0"/>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2049448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US" noProof="0"/>
              <a:t>Click to edit Master title style</a:t>
            </a:r>
            <a:endParaRPr lang="en-AU" noProof="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0" y="1547999"/>
            <a:ext cx="7560000" cy="467999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0"/>
            <a:ext cx="3672000" cy="32399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latin typeface="+mn-lt"/>
              </a:defRPr>
            </a:lvl1pPr>
          </a:lstStyle>
          <a:p>
            <a:pPr lvl="0"/>
            <a:r>
              <a:rPr lang="en-AU" noProof="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100601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p>
            <a:r>
              <a:rPr lang="en-US" noProof="0"/>
              <a:t>Click to edit Master title style</a:t>
            </a:r>
            <a:endParaRPr lang="en-AU" noProof="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0"/>
            <a:ext cx="6229098" cy="45352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8" y="1799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8" y="3923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latin typeface="+mn-lt"/>
              </a:defRPr>
            </a:lvl1pPr>
          </a:lstStyle>
          <a:p>
            <a:pPr lvl="0"/>
            <a:r>
              <a:rPr lang="en-AU" noProof="0"/>
              <a:t>Caption</a:t>
            </a:r>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6389850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p>
            <a:r>
              <a:rPr lang="en-US" noProof="0"/>
              <a:t>Click to edit Master title style</a:t>
            </a:r>
            <a:endParaRPr lang="en-AU" noProof="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noProof="0"/>
              <a:t>Click icon to add chart</a:t>
            </a:r>
            <a:endParaRPr lang="en-AU" noProof="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latin typeface="Public Sans SemiBold" pitchFamily="2" charset="0"/>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noProof="0"/>
              <a:t>Click to edit Master text styles</a:t>
            </a:r>
          </a:p>
          <a:p>
            <a:pPr lvl="1"/>
            <a:r>
              <a:rPr lang="en-US"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noProof="0"/>
              <a:t>Click icon to add chart</a:t>
            </a:r>
            <a:endParaRPr lang="en-AU" noProof="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lang="en-AU" sz="1800" b="0" kern="1200" noProof="0" dirty="0">
                <a:solidFill>
                  <a:schemeClr val="tx1"/>
                </a:solidFill>
                <a:latin typeface="Public Sans SemiBold" pitchFamily="2" charset="0"/>
                <a:ea typeface="+mn-ea"/>
                <a:cs typeface="+mn-cs"/>
              </a:defRPr>
            </a:lvl1pPr>
            <a:lvl2pPr>
              <a:lnSpc>
                <a:spcPct val="100000"/>
              </a:lnSpc>
              <a:spcAft>
                <a:spcPts val="0"/>
              </a:spcAft>
              <a:defRPr sz="1800" b="0">
                <a:latin typeface="+mn-lt"/>
              </a:defRPr>
            </a:lvl2pPr>
            <a:lvl3pPr>
              <a:defRPr sz="1200"/>
            </a:lvl3pPr>
            <a:lvl4pPr>
              <a:defRPr sz="1200"/>
            </a:lvl4pPr>
            <a:lvl5pPr>
              <a:defRPr sz="1200"/>
            </a:lvl5pPr>
          </a:lstStyle>
          <a:p>
            <a:pPr lvl="0"/>
            <a:r>
              <a:rPr lang="en-AU" noProof="0"/>
              <a:t>Click to edit text styles</a:t>
            </a:r>
          </a:p>
          <a:p>
            <a:pPr lvl="1"/>
            <a:r>
              <a:rPr lang="en-AU" noProof="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18504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14">
            <a:extLst>
              <a:ext uri="{FF2B5EF4-FFF2-40B4-BE49-F238E27FC236}">
                <a16:creationId xmlns:a16="http://schemas.microsoft.com/office/drawing/2014/main" id="{8EF86AFB-80B4-7D4D-532F-7099F8728458}"/>
              </a:ext>
              <a:ext uri="{C183D7F6-B498-43B3-948B-1728B52AA6E4}">
                <adec:decorative xmlns:adec="http://schemas.microsoft.com/office/drawing/2017/decorative" val="1"/>
              </a:ext>
            </a:extLst>
          </p:cNvPr>
          <p:cNvSpPr>
            <a:spLocks noGrp="1"/>
          </p:cNvSpPr>
          <p:nvPr>
            <p:ph type="body" sz="quarter" idx="15" hasCustomPrompt="1"/>
          </p:nvPr>
        </p:nvSpPr>
        <p:spPr>
          <a:xfrm>
            <a:off x="54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AU" noProof="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14438495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p>
            <a:r>
              <a:rPr lang="en-US" noProof="0"/>
              <a:t>Click to edit Master title style</a:t>
            </a:r>
            <a:endParaRPr lang="en-AU" noProof="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Content Placeholder 5"/>
          <p:cNvSpPr>
            <a:spLocks noGrp="1"/>
          </p:cNvSpPr>
          <p:nvPr>
            <p:ph sz="quarter" idx="4"/>
          </p:nvPr>
        </p:nvSpPr>
        <p:spPr>
          <a:xfrm>
            <a:off x="6444000"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3160657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AU" noProof="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6727266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869436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a:p>
            <a:pPr lvl="1"/>
            <a:r>
              <a:rPr lang="en-GB"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GB"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AU" noProof="0"/>
              <a:t>Caption</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GB" noProof="0"/>
              <a:t>Click to edit Master title style</a:t>
            </a:r>
            <a:endParaRPr lang="en-AU" noProof="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lvl1pPr>
            <a:lvl2pPr>
              <a:defRPr sz="1800">
                <a:latin typeface="+mn-lt"/>
              </a:defRPr>
            </a:lvl2pPr>
          </a:lstStyle>
          <a:p>
            <a:pPr lvl="0"/>
            <a:r>
              <a:rPr lang="en-GB" noProof="0"/>
              <a:t>Click to edit Master text styles</a:t>
            </a:r>
          </a:p>
          <a:p>
            <a:pPr lvl="1"/>
            <a:r>
              <a:rPr lang="en-GB" noProof="0"/>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image" Target="../media/image1.pn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heme" Target="../theme/theme3.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image" Target="../media/image1.png"/><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noProof="0"/>
              <a:t>Click to edit Master title style</a:t>
            </a:r>
            <a:endParaRPr lang="en-AU" noProof="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noProof="0" smtClean="0"/>
              <a:pPr/>
              <a:t>‹#›</a:t>
            </a:fld>
            <a:endParaRPr lang="en-AU" noProof="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93" r:id="rId1"/>
    <p:sldLayoutId id="2147483697" r:id="rId2"/>
    <p:sldLayoutId id="2147483675" r:id="rId3"/>
    <p:sldLayoutId id="2147483676" r:id="rId4"/>
    <p:sldLayoutId id="2147483689" r:id="rId5"/>
    <p:sldLayoutId id="2147483673" r:id="rId6"/>
    <p:sldLayoutId id="2147483674" r:id="rId7"/>
    <p:sldLayoutId id="2147483678" r:id="rId8"/>
    <p:sldLayoutId id="2147483681" r:id="rId9"/>
    <p:sldLayoutId id="2147483662" r:id="rId10"/>
    <p:sldLayoutId id="2147483672" r:id="rId11"/>
    <p:sldLayoutId id="2147483677" r:id="rId12"/>
    <p:sldLayoutId id="2147483664" r:id="rId13"/>
    <p:sldLayoutId id="2147483696" r:id="rId14"/>
    <p:sldLayoutId id="2147483679" r:id="rId15"/>
    <p:sldLayoutId id="2147483687" r:id="rId16"/>
    <p:sldLayoutId id="2147483680" r:id="rId17"/>
    <p:sldLayoutId id="2147483695" r:id="rId18"/>
    <p:sldLayoutId id="2147483685" r:id="rId19"/>
    <p:sldLayoutId id="2147483686" r:id="rId20"/>
    <p:sldLayoutId id="2147483665" r:id="rId21"/>
    <p:sldLayoutId id="2147483666" r:id="rId22"/>
    <p:sldLayoutId id="2147483667" r:id="rId23"/>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C03B3BBA-B5A3-4BE5-B8CA-01F7529EBF8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50837" y="2401500"/>
            <a:ext cx="1890326" cy="2055000"/>
          </a:xfrm>
          <a:prstGeom prst="rect">
            <a:avLst/>
          </a:prstGeom>
        </p:spPr>
      </p:pic>
    </p:spTree>
    <p:extLst>
      <p:ext uri="{BB962C8B-B14F-4D97-AF65-F5344CB8AC3E}">
        <p14:creationId xmlns:p14="http://schemas.microsoft.com/office/powerpoint/2010/main" val="4189890507"/>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noProof="0"/>
              <a:t>Click to edit Master title style</a:t>
            </a:r>
            <a:endParaRPr lang="en-AU" noProof="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noProof="0" smtClean="0"/>
              <a:pPr/>
              <a:t>‹#›</a:t>
            </a:fld>
            <a:endParaRPr lang="en-AU" noProof="0"/>
          </a:p>
        </p:txBody>
      </p:sp>
    </p:spTree>
    <p:extLst>
      <p:ext uri="{BB962C8B-B14F-4D97-AF65-F5344CB8AC3E}">
        <p14:creationId xmlns:p14="http://schemas.microsoft.com/office/powerpoint/2010/main" val="20533873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noProof="0"/>
              <a:t>Click to edit Master title style</a:t>
            </a:r>
            <a:endParaRPr lang="en-AU" noProof="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noProof="0" smtClean="0"/>
              <a:pPr/>
              <a:t>‹#›</a:t>
            </a:fld>
            <a:endParaRPr lang="en-AU" noProof="0"/>
          </a:p>
        </p:txBody>
      </p:sp>
    </p:spTree>
    <p:extLst>
      <p:ext uri="{BB962C8B-B14F-4D97-AF65-F5344CB8AC3E}">
        <p14:creationId xmlns:p14="http://schemas.microsoft.com/office/powerpoint/2010/main" val="338765774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sv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22.sv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0.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digital.nsw.gov.au/policy/digital-assurance"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4798C-3A39-7150-C8F7-B8A567B68409}"/>
            </a:ext>
          </a:extLst>
        </p:cNvPr>
        <p:cNvGrpSpPr/>
        <p:nvPr/>
      </p:nvGrpSpPr>
      <p:grpSpPr>
        <a:xfrm>
          <a:off x="0" y="0"/>
          <a:ext cx="0" cy="0"/>
          <a:chOff x="0" y="0"/>
          <a:chExt cx="0" cy="0"/>
        </a:xfrm>
      </p:grpSpPr>
      <p:pic>
        <p:nvPicPr>
          <p:cNvPr id="9" name="Picture Placeholder 2">
            <a:extLst>
              <a:ext uri="{FF2B5EF4-FFF2-40B4-BE49-F238E27FC236}">
                <a16:creationId xmlns:a16="http://schemas.microsoft.com/office/drawing/2014/main" id="{3295536C-2593-D36B-25E4-F5625605620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10344" r="3706" b="3438"/>
          <a:stretch/>
        </p:blipFill>
        <p:spPr>
          <a:xfrm>
            <a:off x="0" y="0"/>
            <a:ext cx="10851776" cy="6858000"/>
          </a:xfrm>
          <a:prstGeom prst="rect">
            <a:avLst/>
          </a:prstGeom>
        </p:spPr>
      </p:pic>
      <p:sp>
        <p:nvSpPr>
          <p:cNvPr id="2" name="Text Placeholder 1">
            <a:extLst>
              <a:ext uri="{FF2B5EF4-FFF2-40B4-BE49-F238E27FC236}">
                <a16:creationId xmlns:a16="http://schemas.microsoft.com/office/drawing/2014/main" id="{FE2BCF2C-9B51-F763-BCC6-2443A2938852}"/>
              </a:ext>
              <a:ext uri="{C183D7F6-B498-43B3-948B-1728B52AA6E4}">
                <adec:decorative xmlns:adec="http://schemas.microsoft.com/office/drawing/2017/decorative" val="1"/>
              </a:ext>
            </a:extLst>
          </p:cNvPr>
          <p:cNvSpPr>
            <a:spLocks noGrp="1"/>
          </p:cNvSpPr>
          <p:nvPr>
            <p:ph type="body" sz="quarter" idx="15"/>
          </p:nvPr>
        </p:nvSpPr>
        <p:spPr>
          <a:xfrm>
            <a:off x="376795" y="372640"/>
            <a:ext cx="5400000" cy="684000"/>
          </a:xfrm>
        </p:spPr>
        <p:txBody>
          <a:bodyPr/>
          <a:lstStyle/>
          <a:p>
            <a:r>
              <a:rPr lang="en-AU" sz="1600" dirty="0"/>
              <a:t>Digital NSW </a:t>
            </a:r>
            <a:r>
              <a:rPr lang="en-AU" sz="1600" dirty="0">
                <a:latin typeface="+mn-lt"/>
              </a:rPr>
              <a:t>| DSSA</a:t>
            </a:r>
          </a:p>
        </p:txBody>
      </p:sp>
      <p:sp>
        <p:nvSpPr>
          <p:cNvPr id="16" name="Title 15">
            <a:extLst>
              <a:ext uri="{FF2B5EF4-FFF2-40B4-BE49-F238E27FC236}">
                <a16:creationId xmlns:a16="http://schemas.microsoft.com/office/drawing/2014/main" id="{1324485B-C892-4270-BD31-D33ACC0710D2}"/>
              </a:ext>
            </a:extLst>
          </p:cNvPr>
          <p:cNvSpPr>
            <a:spLocks noGrp="1"/>
          </p:cNvSpPr>
          <p:nvPr>
            <p:ph type="ctrTitle"/>
          </p:nvPr>
        </p:nvSpPr>
        <p:spPr>
          <a:xfrm>
            <a:off x="376795" y="1137555"/>
            <a:ext cx="3896320" cy="4598364"/>
          </a:xfrm>
        </p:spPr>
        <p:txBody>
          <a:bodyPr anchor="ctr"/>
          <a:lstStyle/>
          <a:p>
            <a:r>
              <a:rPr lang="en-AU" sz="3600"/>
              <a:t>Health Check Review: Guideline and Workbook</a:t>
            </a:r>
            <a:endParaRPr lang="en-AU" sz="2400">
              <a:solidFill>
                <a:schemeClr val="accent3"/>
              </a:solidFill>
            </a:endParaRPr>
          </a:p>
        </p:txBody>
      </p:sp>
      <p:sp>
        <p:nvSpPr>
          <p:cNvPr id="10" name="Text Placeholder 9">
            <a:extLst>
              <a:ext uri="{FF2B5EF4-FFF2-40B4-BE49-F238E27FC236}">
                <a16:creationId xmlns:a16="http://schemas.microsoft.com/office/drawing/2014/main" id="{5A513EF8-DC02-A04D-732E-8326F632FAF9}"/>
              </a:ext>
            </a:extLst>
          </p:cNvPr>
          <p:cNvSpPr>
            <a:spLocks noGrp="1"/>
          </p:cNvSpPr>
          <p:nvPr>
            <p:ph type="body" sz="quarter" idx="12"/>
          </p:nvPr>
        </p:nvSpPr>
        <p:spPr>
          <a:xfrm>
            <a:off x="376795" y="6115424"/>
            <a:ext cx="5400000" cy="360000"/>
          </a:xfrm>
        </p:spPr>
        <p:txBody>
          <a:bodyPr/>
          <a:lstStyle/>
          <a:p>
            <a:r>
              <a:rPr lang="en-AU" sz="1600" dirty="0"/>
              <a:t>April 2026</a:t>
            </a:r>
          </a:p>
        </p:txBody>
      </p:sp>
    </p:spTree>
    <p:extLst>
      <p:ext uri="{BB962C8B-B14F-4D97-AF65-F5344CB8AC3E}">
        <p14:creationId xmlns:p14="http://schemas.microsoft.com/office/powerpoint/2010/main" val="2442983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Focus of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9" name="Content Placeholder 2">
            <a:extLst>
              <a:ext uri="{FF2B5EF4-FFF2-40B4-BE49-F238E27FC236}">
                <a16:creationId xmlns:a16="http://schemas.microsoft.com/office/drawing/2014/main" id="{DB54987B-0AD5-E208-17E7-BC75436B781A}"/>
              </a:ext>
            </a:extLst>
          </p:cNvPr>
          <p:cNvSpPr>
            <a:spLocks noGrp="1"/>
          </p:cNvSpPr>
          <p:nvPr>
            <p:ph idx="1"/>
          </p:nvPr>
        </p:nvSpPr>
        <p:spPr>
          <a:xfrm>
            <a:off x="360000" y="1800000"/>
            <a:ext cx="4733447" cy="4143600"/>
          </a:xfrm>
        </p:spPr>
        <p:txBody>
          <a:bodyPr numCol="1" spcCol="360000"/>
          <a:lstStyle/>
          <a:p>
            <a:pPr marL="342900" indent="-342900">
              <a:spcAft>
                <a:spcPts val="1000"/>
              </a:spcAft>
              <a:buFont typeface="Arial" panose="020B0604020202020204" pitchFamily="34" charset="0"/>
              <a:buChar char="•"/>
            </a:pPr>
            <a:r>
              <a:rPr lang="en-AU" sz="1700"/>
              <a:t>Is there material departure from last Gate?</a:t>
            </a:r>
          </a:p>
          <a:p>
            <a:pPr marL="342900" indent="-342900">
              <a:spcAft>
                <a:spcPts val="1000"/>
              </a:spcAft>
              <a:buFont typeface="Arial" panose="020B0604020202020204" pitchFamily="34" charset="0"/>
              <a:buChar char="•"/>
            </a:pPr>
            <a:r>
              <a:rPr lang="en-AU" sz="1700"/>
              <a:t>Have there been earlier issues or warning signs e.g. regularly changing project scope or delays?​</a:t>
            </a:r>
          </a:p>
          <a:p>
            <a:pPr marL="342900" indent="-342900">
              <a:spcAft>
                <a:spcPts val="1000"/>
              </a:spcAft>
              <a:buFont typeface="Arial" panose="020B0604020202020204" pitchFamily="34" charset="0"/>
              <a:buChar char="•"/>
            </a:pPr>
            <a:r>
              <a:rPr lang="en-AU" sz="1700"/>
              <a:t>Have previous issues been addressed?​</a:t>
            </a:r>
          </a:p>
          <a:p>
            <a:pPr marL="342900" indent="-342900">
              <a:spcAft>
                <a:spcPts val="1000"/>
              </a:spcAft>
              <a:buFont typeface="Arial" panose="020B0604020202020204" pitchFamily="34" charset="0"/>
              <a:buChar char="•"/>
            </a:pPr>
            <a:r>
              <a:rPr lang="en-AU" sz="1700"/>
              <a:t>How is project performing versus agreed measures?</a:t>
            </a:r>
          </a:p>
        </p:txBody>
      </p:sp>
      <p:sp>
        <p:nvSpPr>
          <p:cNvPr id="11" name="Content Placeholder 2">
            <a:extLst>
              <a:ext uri="{FF2B5EF4-FFF2-40B4-BE49-F238E27FC236}">
                <a16:creationId xmlns:a16="http://schemas.microsoft.com/office/drawing/2014/main" id="{B349A16A-4BD6-C931-06DF-EE9D04DEBE17}"/>
              </a:ext>
            </a:extLst>
          </p:cNvPr>
          <p:cNvSpPr txBox="1">
            <a:spLocks/>
          </p:cNvSpPr>
          <p:nvPr/>
        </p:nvSpPr>
        <p:spPr>
          <a:xfrm>
            <a:off x="5706553" y="1800000"/>
            <a:ext cx="4733447"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000"/>
              </a:spcAft>
              <a:buFont typeface="Arial" panose="020B0604020202020204" pitchFamily="34" charset="0"/>
              <a:buChar char="•"/>
            </a:pPr>
            <a:r>
              <a:rPr lang="en-AU" sz="1700"/>
              <a:t>Is project on track to deliver the agreed benefits and milestones?​</a:t>
            </a:r>
          </a:p>
          <a:p>
            <a:pPr marL="342900" indent="-342900">
              <a:spcAft>
                <a:spcPts val="1000"/>
              </a:spcAft>
              <a:buFont typeface="Arial" panose="020B0604020202020204" pitchFamily="34" charset="0"/>
              <a:buChar char="•"/>
            </a:pPr>
            <a:r>
              <a:rPr lang="en-AU" sz="1700"/>
              <a:t>Is governance and project management effective?​</a:t>
            </a:r>
          </a:p>
          <a:p>
            <a:pPr marL="342900" indent="-342900">
              <a:spcAft>
                <a:spcPts val="1000"/>
              </a:spcAft>
              <a:buFont typeface="Arial" panose="020B0604020202020204" pitchFamily="34" charset="0"/>
              <a:buChar char="•"/>
            </a:pPr>
            <a:r>
              <a:rPr lang="en-AU" sz="1700"/>
              <a:t>Is there significant risk / issues that may derail the project in the future (leading indicators)?​</a:t>
            </a:r>
          </a:p>
          <a:p>
            <a:pPr marL="342900" indent="-342900">
              <a:spcAft>
                <a:spcPts val="1000"/>
              </a:spcAft>
              <a:buFont typeface="Arial" panose="020B0604020202020204" pitchFamily="34" charset="0"/>
              <a:buChar char="•"/>
            </a:pPr>
            <a:r>
              <a:rPr lang="en-AU" sz="1700"/>
              <a:t>Has there been relevant change to the (external) environment?</a:t>
            </a:r>
          </a:p>
        </p:txBody>
      </p:sp>
      <p:pic>
        <p:nvPicPr>
          <p:cNvPr id="4" name="Picture 3" descr="A close up of a logo&#10;&#10;Description automatically generated">
            <a:extLst>
              <a:ext uri="{FF2B5EF4-FFF2-40B4-BE49-F238E27FC236}">
                <a16:creationId xmlns:a16="http://schemas.microsoft.com/office/drawing/2014/main" id="{9972E34D-390B-16B5-A662-0D500FA7ABFD}"/>
              </a:ext>
            </a:extLst>
          </p:cNvPr>
          <p:cNvPicPr>
            <a:picLocks noChangeAspect="1"/>
          </p:cNvPicPr>
          <p:nvPr/>
        </p:nvPicPr>
        <p:blipFill>
          <a:blip r:embed="rId2">
            <a:extLst>
              <a:ext uri="{28A0092B-C50C-407E-A947-70E740481C1C}">
                <a14:useLocalDpi xmlns:a14="http://schemas.microsoft.com/office/drawing/2010/main" val="0"/>
              </a:ext>
            </a:extLst>
          </a:blip>
          <a:srcRect l="82264" t="26247" r="10099" b="11573"/>
          <a:stretch/>
        </p:blipFill>
        <p:spPr>
          <a:xfrm>
            <a:off x="10912838" y="1799997"/>
            <a:ext cx="931161" cy="4264344"/>
          </a:xfrm>
          <a:prstGeom prst="rect">
            <a:avLst/>
          </a:prstGeom>
        </p:spPr>
      </p:pic>
      <p:sp>
        <p:nvSpPr>
          <p:cNvPr id="3" name="Slide Number Placeholder 4">
            <a:extLst>
              <a:ext uri="{FF2B5EF4-FFF2-40B4-BE49-F238E27FC236}">
                <a16:creationId xmlns:a16="http://schemas.microsoft.com/office/drawing/2014/main" id="{86AF840A-FD74-2505-5FDB-F4C535BFE79A}"/>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Health Check Review: Guideline and Workbook</a:t>
            </a:r>
          </a:p>
        </p:txBody>
      </p:sp>
      <p:pic>
        <p:nvPicPr>
          <p:cNvPr id="5" name="Picture 4">
            <a:extLst>
              <a:ext uri="{FF2B5EF4-FFF2-40B4-BE49-F238E27FC236}">
                <a16:creationId xmlns:a16="http://schemas.microsoft.com/office/drawing/2014/main" id="{A5BC3452-BEB1-CBDA-858B-A6ACED4E752F}"/>
              </a:ext>
            </a:extLst>
          </p:cNvPr>
          <p:cNvPicPr>
            <a:picLocks noChangeAspect="1"/>
          </p:cNvPicPr>
          <p:nvPr/>
        </p:nvPicPr>
        <p:blipFill>
          <a:blip r:embed="rId3"/>
          <a:stretch>
            <a:fillRect/>
          </a:stretch>
        </p:blipFill>
        <p:spPr>
          <a:xfrm>
            <a:off x="4572986" y="395009"/>
            <a:ext cx="688908" cy="688908"/>
          </a:xfrm>
          <a:prstGeom prst="rect">
            <a:avLst/>
          </a:prstGeom>
        </p:spPr>
      </p:pic>
      <p:pic>
        <p:nvPicPr>
          <p:cNvPr id="7" name="Picture 6">
            <a:extLst>
              <a:ext uri="{FF2B5EF4-FFF2-40B4-BE49-F238E27FC236}">
                <a16:creationId xmlns:a16="http://schemas.microsoft.com/office/drawing/2014/main" id="{B847C551-5065-B471-01B1-07848B33591B}"/>
              </a:ext>
            </a:extLst>
          </p:cNvPr>
          <p:cNvPicPr>
            <a:picLocks noChangeAspect="1"/>
          </p:cNvPicPr>
          <p:nvPr/>
        </p:nvPicPr>
        <p:blipFill>
          <a:blip r:embed="rId4"/>
          <a:stretch>
            <a:fillRect/>
          </a:stretch>
        </p:blipFill>
        <p:spPr>
          <a:xfrm>
            <a:off x="5829299" y="395009"/>
            <a:ext cx="688908" cy="688908"/>
          </a:xfrm>
          <a:prstGeom prst="rect">
            <a:avLst/>
          </a:prstGeom>
        </p:spPr>
      </p:pic>
      <p:pic>
        <p:nvPicPr>
          <p:cNvPr id="8" name="Picture 7">
            <a:extLst>
              <a:ext uri="{FF2B5EF4-FFF2-40B4-BE49-F238E27FC236}">
                <a16:creationId xmlns:a16="http://schemas.microsoft.com/office/drawing/2014/main" id="{CE540511-2424-CA50-C8CA-26D20D1D8642}"/>
              </a:ext>
            </a:extLst>
          </p:cNvPr>
          <p:cNvPicPr>
            <a:picLocks noChangeAspect="1"/>
          </p:cNvPicPr>
          <p:nvPr/>
        </p:nvPicPr>
        <p:blipFill>
          <a:blip r:embed="rId5"/>
          <a:stretch>
            <a:fillRect/>
          </a:stretch>
        </p:blipFill>
        <p:spPr>
          <a:xfrm>
            <a:off x="7210238" y="395009"/>
            <a:ext cx="688908" cy="688908"/>
          </a:xfrm>
          <a:prstGeom prst="rect">
            <a:avLst/>
          </a:prstGeom>
        </p:spPr>
      </p:pic>
    </p:spTree>
    <p:extLst>
      <p:ext uri="{BB962C8B-B14F-4D97-AF65-F5344CB8AC3E}">
        <p14:creationId xmlns:p14="http://schemas.microsoft.com/office/powerpoint/2010/main" val="670893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Review outputs include</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9" name="Content Placeholder 2">
            <a:extLst>
              <a:ext uri="{FF2B5EF4-FFF2-40B4-BE49-F238E27FC236}">
                <a16:creationId xmlns:a16="http://schemas.microsoft.com/office/drawing/2014/main" id="{DB54987B-0AD5-E208-17E7-BC75436B781A}"/>
              </a:ext>
            </a:extLst>
          </p:cNvPr>
          <p:cNvSpPr>
            <a:spLocks noGrp="1"/>
          </p:cNvSpPr>
          <p:nvPr>
            <p:ph idx="1"/>
          </p:nvPr>
        </p:nvSpPr>
        <p:spPr>
          <a:xfrm>
            <a:off x="360000" y="1800000"/>
            <a:ext cx="6090227" cy="4143600"/>
          </a:xfrm>
        </p:spPr>
        <p:txBody>
          <a:bodyPr numCol="1" spcCol="360000"/>
          <a:lstStyle/>
          <a:p>
            <a:pPr marL="342900" indent="-342900">
              <a:spcAft>
                <a:spcPts val="1000"/>
              </a:spcAft>
              <a:buFont typeface="Arial" panose="020B0604020202020204" pitchFamily="34" charset="0"/>
              <a:buChar char="•"/>
            </a:pPr>
            <a:r>
              <a:rPr lang="en-AU" sz="1700"/>
              <a:t>End-of-day Sponsor update</a:t>
            </a:r>
          </a:p>
          <a:p>
            <a:pPr marL="342900" indent="-342900">
              <a:spcAft>
                <a:spcPts val="1000"/>
              </a:spcAft>
              <a:buFont typeface="Arial" panose="020B0604020202020204" pitchFamily="34" charset="0"/>
              <a:buChar char="•"/>
            </a:pPr>
            <a:r>
              <a:rPr lang="en-AU" sz="1700"/>
              <a:t>Sponsor Debrief (coinciding with issue of Draft Report)</a:t>
            </a:r>
          </a:p>
          <a:p>
            <a:pPr marL="342900" indent="-342900">
              <a:spcAft>
                <a:spcPts val="1000"/>
              </a:spcAft>
              <a:buFont typeface="Arial" panose="020B0604020202020204" pitchFamily="34" charset="0"/>
              <a:buChar char="•"/>
            </a:pPr>
            <a:r>
              <a:rPr lang="en-AU" sz="1700"/>
              <a:t>The Final Report covering:</a:t>
            </a:r>
          </a:p>
          <a:p>
            <a:pPr marL="702900" lvl="4" indent="-342900">
              <a:spcAft>
                <a:spcPts val="1000"/>
              </a:spcAft>
              <a:buFont typeface="System Font Regular"/>
              <a:buChar char="–"/>
            </a:pPr>
            <a:r>
              <a:rPr lang="en-AU" sz="1500"/>
              <a:t>Review Team’s delivery confidence assessment rating </a:t>
            </a:r>
            <a:br>
              <a:rPr lang="en-AU" sz="1500"/>
            </a:br>
            <a:r>
              <a:rPr lang="en-AU" sz="1500"/>
              <a:t>i.e. High / Medium-High / Medium / Medium-Low / Low</a:t>
            </a:r>
          </a:p>
          <a:p>
            <a:pPr marL="702900" lvl="4" indent="-342900">
              <a:spcAft>
                <a:spcPts val="1000"/>
              </a:spcAft>
              <a:buFont typeface="System Font Regular"/>
              <a:buChar char="–"/>
            </a:pPr>
            <a:r>
              <a:rPr lang="en-AU" sz="1500"/>
              <a:t>Detailed Recommendation explanation and classification </a:t>
            </a:r>
            <a:br>
              <a:rPr lang="en-AU" sz="1500"/>
            </a:br>
            <a:r>
              <a:rPr lang="en-AU" sz="1500"/>
              <a:t>i.e. Critical / Essential / Recommended</a:t>
            </a:r>
          </a:p>
          <a:p>
            <a:pPr marL="702900" lvl="4" indent="-342900">
              <a:spcAft>
                <a:spcPts val="1000"/>
              </a:spcAft>
              <a:buFont typeface="System Font Regular"/>
              <a:buChar char="–"/>
            </a:pPr>
            <a:r>
              <a:rPr lang="en-AU" sz="1500"/>
              <a:t>Sponsor’s acknowledgement &amp; comments</a:t>
            </a:r>
          </a:p>
          <a:p>
            <a:pPr marL="702900" lvl="4" indent="-342900">
              <a:spcAft>
                <a:spcPts val="1000"/>
              </a:spcAft>
              <a:buFont typeface="System Font Regular"/>
              <a:buChar char="–"/>
            </a:pPr>
            <a:r>
              <a:rPr lang="en-AU" sz="1500"/>
              <a:t>Agency’s Recommendation responses / close out plan</a:t>
            </a:r>
          </a:p>
          <a:p>
            <a:pPr marL="702900" lvl="4" indent="-342900">
              <a:spcAft>
                <a:spcPts val="1000"/>
              </a:spcAft>
              <a:buFont typeface="System Font Regular"/>
              <a:buChar char="–"/>
            </a:pPr>
            <a:r>
              <a:rPr lang="en-AU" sz="1500"/>
              <a:t>Agreement on next Review timing</a:t>
            </a:r>
          </a:p>
        </p:txBody>
      </p:sp>
      <p:pic>
        <p:nvPicPr>
          <p:cNvPr id="10" name="Picture 9" descr="A close up of a logo&#10;&#10;Description automatically generated">
            <a:extLst>
              <a:ext uri="{FF2B5EF4-FFF2-40B4-BE49-F238E27FC236}">
                <a16:creationId xmlns:a16="http://schemas.microsoft.com/office/drawing/2014/main" id="{F7D2F6CE-AE5E-55A5-7866-7E84C84A7DEE}"/>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3" name="Slide Number Placeholder 4">
            <a:extLst>
              <a:ext uri="{FF2B5EF4-FFF2-40B4-BE49-F238E27FC236}">
                <a16:creationId xmlns:a16="http://schemas.microsoft.com/office/drawing/2014/main" id="{7C0D6C30-189D-3770-9E93-A332C0C5C5A1}"/>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Health Check Review: Guideline and Workbook</a:t>
            </a:r>
          </a:p>
        </p:txBody>
      </p:sp>
    </p:spTree>
    <p:extLst>
      <p:ext uri="{BB962C8B-B14F-4D97-AF65-F5344CB8AC3E}">
        <p14:creationId xmlns:p14="http://schemas.microsoft.com/office/powerpoint/2010/main" val="1610770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E105E0-540C-F16C-CB2C-126C0AC34CAE}"/>
              </a:ext>
            </a:extLst>
          </p:cNvPr>
          <p:cNvSpPr/>
          <p:nvPr/>
        </p:nvSpPr>
        <p:spPr>
          <a:xfrm>
            <a:off x="0" y="-1"/>
            <a:ext cx="10862135"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dirty="0">
                <a:solidFill>
                  <a:schemeClr val="bg1"/>
                </a:solidFill>
              </a:rPr>
              <a:t>Digital NSW </a:t>
            </a:r>
            <a:r>
              <a:rPr lang="en-AU" dirty="0">
                <a:solidFill>
                  <a:schemeClr val="bg1"/>
                </a:solidFill>
                <a:latin typeface="+mn-lt"/>
              </a:rPr>
              <a:t>| DSSA</a:t>
            </a:r>
          </a:p>
        </p:txBody>
      </p:sp>
      <p:cxnSp>
        <p:nvCxnSpPr>
          <p:cNvPr id="7" name="Straight Connector 6">
            <a:extLst>
              <a:ext uri="{FF2B5EF4-FFF2-40B4-BE49-F238E27FC236}">
                <a16:creationId xmlns:a16="http://schemas.microsoft.com/office/drawing/2014/main" id="{390D3E61-2418-8AD7-FEFB-D531B893E977}"/>
              </a:ext>
            </a:extLst>
          </p:cNvPr>
          <p:cNvCxnSpPr>
            <a:cxnSpLocks/>
          </p:cNvCxnSpPr>
          <p:nvPr/>
        </p:nvCxnSpPr>
        <p:spPr>
          <a:xfrm>
            <a:off x="928048" y="1761694"/>
            <a:ext cx="0" cy="50963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A colorful lines on a black background&#10;&#10;Description automatically generated">
            <a:extLst>
              <a:ext uri="{FF2B5EF4-FFF2-40B4-BE49-F238E27FC236}">
                <a16:creationId xmlns:a16="http://schemas.microsoft.com/office/drawing/2014/main" id="{26BCC00D-793D-D585-6F89-86C7A083F657}"/>
              </a:ext>
            </a:extLst>
          </p:cNvPr>
          <p:cNvPicPr>
            <a:picLocks noChangeAspect="1"/>
          </p:cNvPicPr>
          <p:nvPr/>
        </p:nvPicPr>
        <p:blipFill>
          <a:blip r:embed="rId2">
            <a:extLst>
              <a:ext uri="{28A0092B-C50C-407E-A947-70E740481C1C}">
                <a14:useLocalDpi xmlns:a14="http://schemas.microsoft.com/office/drawing/2010/main" val="0"/>
              </a:ext>
            </a:extLst>
          </a:blip>
          <a:srcRect l="30462"/>
          <a:stretch/>
        </p:blipFill>
        <p:spPr>
          <a:xfrm>
            <a:off x="4688129" y="1863775"/>
            <a:ext cx="6174006" cy="4994225"/>
          </a:xfrm>
          <a:prstGeom prst="rect">
            <a:avLst/>
          </a:prstGeom>
        </p:spPr>
      </p:pic>
      <p:sp>
        <p:nvSpPr>
          <p:cNvPr id="5" name="Title 16">
            <a:extLst>
              <a:ext uri="{FF2B5EF4-FFF2-40B4-BE49-F238E27FC236}">
                <a16:creationId xmlns:a16="http://schemas.microsoft.com/office/drawing/2014/main" id="{48DF7C40-44C3-B547-2D08-B6DBF535D558}"/>
              </a:ext>
            </a:extLst>
          </p:cNvPr>
          <p:cNvSpPr txBox="1">
            <a:spLocks/>
          </p:cNvSpPr>
          <p:nvPr/>
        </p:nvSpPr>
        <p:spPr>
          <a:xfrm>
            <a:off x="1190229" y="1748046"/>
            <a:ext cx="5752424" cy="1680954"/>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r>
              <a:rPr lang="en-AU" sz="4000">
                <a:solidFill>
                  <a:schemeClr val="bg1"/>
                </a:solidFill>
              </a:rPr>
              <a:t>Conducting a Health Check Review</a:t>
            </a:r>
          </a:p>
        </p:txBody>
      </p:sp>
    </p:spTree>
    <p:extLst>
      <p:ext uri="{BB962C8B-B14F-4D97-AF65-F5344CB8AC3E}">
        <p14:creationId xmlns:p14="http://schemas.microsoft.com/office/powerpoint/2010/main" val="2600797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Conducting a Health Check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3">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1237071542"/>
              </p:ext>
            </p:extLst>
          </p:nvPr>
        </p:nvGraphicFramePr>
        <p:xfrm>
          <a:off x="359997" y="1799997"/>
          <a:ext cx="10584000" cy="4108160"/>
        </p:xfrm>
        <a:graphic>
          <a:graphicData uri="http://schemas.openxmlformats.org/drawingml/2006/table">
            <a:tbl>
              <a:tblPr firstRow="1" bandRow="1">
                <a:tableStyleId>{72833802-FEF1-4C79-8D5D-14CF1EAF98D9}</a:tableStyleId>
              </a:tblPr>
              <a:tblGrid>
                <a:gridCol w="763768">
                  <a:extLst>
                    <a:ext uri="{9D8B030D-6E8A-4147-A177-3AD203B41FA5}">
                      <a16:colId xmlns:a16="http://schemas.microsoft.com/office/drawing/2014/main" val="4260395803"/>
                    </a:ext>
                  </a:extLst>
                </a:gridCol>
                <a:gridCol w="8598584">
                  <a:extLst>
                    <a:ext uri="{9D8B030D-6E8A-4147-A177-3AD203B41FA5}">
                      <a16:colId xmlns:a16="http://schemas.microsoft.com/office/drawing/2014/main" val="199249759"/>
                    </a:ext>
                  </a:extLst>
                </a:gridCol>
                <a:gridCol w="1221648">
                  <a:extLst>
                    <a:ext uri="{9D8B030D-6E8A-4147-A177-3AD203B41FA5}">
                      <a16:colId xmlns:a16="http://schemas.microsoft.com/office/drawing/2014/main" val="3640977319"/>
                    </a:ext>
                  </a:extLst>
                </a:gridCol>
              </a:tblGrid>
              <a:tr h="231955">
                <a:tc>
                  <a:txBody>
                    <a:bodyPr/>
                    <a:lstStyle/>
                    <a:p>
                      <a:r>
                        <a:rPr lang="en-AU" sz="1500" b="1" i="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1306275">
                <a:tc>
                  <a:txBody>
                    <a:bodyPr/>
                    <a:lstStyle/>
                    <a:p>
                      <a:pPr>
                        <a:spcAft>
                          <a:spcPts val="400"/>
                        </a:spcAft>
                      </a:pPr>
                      <a:r>
                        <a:rPr lang="en-AU" sz="1500">
                          <a:solidFill>
                            <a:schemeClr val="tx1"/>
                          </a:solidFill>
                        </a:rPr>
                        <a:t>1</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dirty="0">
                          <a:latin typeface="Public Sans SemiBold" pitchFamily="2" charset="77"/>
                        </a:rPr>
                        <a:t>Entry Criteria</a:t>
                      </a:r>
                    </a:p>
                    <a:p>
                      <a:pPr>
                        <a:spcAft>
                          <a:spcPts val="400"/>
                        </a:spcAft>
                      </a:pPr>
                      <a:r>
                        <a:rPr lang="en-AU" sz="1500" dirty="0"/>
                        <a:t>Prior to the review the project must be registered in the ICT portal– DSSA, this is a prerequisite for initiating a Health Check review. ( It should be undertaken at least 6 weeks before initiating a Gate 6 ).</a:t>
                      </a:r>
                    </a:p>
                    <a:p>
                      <a:pPr>
                        <a:spcAft>
                          <a:spcPts val="400"/>
                        </a:spcAft>
                      </a:pPr>
                      <a:r>
                        <a:rPr lang="en-AU" sz="1500" dirty="0"/>
                        <a:t>6 weeks prior to the Gateway commencement date, the Accountable Agency checks readiness of the project for the Health Check Review and contacts the Gateway Coordination Agency (GCA). </a:t>
                      </a:r>
                    </a:p>
                    <a:p>
                      <a:pPr>
                        <a:spcAft>
                          <a:spcPts val="400"/>
                        </a:spcAft>
                      </a:pPr>
                      <a:r>
                        <a:rPr lang="en-AU" sz="1500" dirty="0"/>
                        <a:t>(Note the DCS Assurance team will also monitor the likely timeframe through the regular assurance catch ups each month.)</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3">
                  <a:txBody>
                    <a:bodyPr/>
                    <a:lstStyle/>
                    <a:p>
                      <a:pPr algn="ctr">
                        <a:spcAft>
                          <a:spcPts val="400"/>
                        </a:spcAft>
                      </a:pPr>
                      <a:r>
                        <a:rPr lang="en-AU" sz="1500"/>
                        <a:t>6 Weeks </a:t>
                      </a:r>
                      <a:br>
                        <a:rPr lang="en-AU" sz="1500"/>
                      </a:br>
                      <a:r>
                        <a:rPr lang="en-AU" sz="1500"/>
                        <a:t>+ prior</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431356">
                <a:tc>
                  <a:txBody>
                    <a:bodyPr/>
                    <a:lstStyle/>
                    <a:p>
                      <a:pPr>
                        <a:spcAft>
                          <a:spcPts val="400"/>
                        </a:spcAft>
                      </a:pPr>
                      <a:r>
                        <a:rPr lang="en-AU" sz="1500">
                          <a:solidFill>
                            <a:schemeClr val="tx1"/>
                          </a:solidFill>
                        </a:rPr>
                        <a:t>2</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a:t>GCA Review Manager (Digital Assurance) and Accountable Agency confirm the Review Dates.</a:t>
                      </a:r>
                    </a:p>
                    <a:p>
                      <a:pPr>
                        <a:spcAft>
                          <a:spcPts val="400"/>
                        </a:spcAft>
                      </a:pPr>
                      <a:r>
                        <a:rPr lang="en-AU" sz="1500"/>
                        <a:t>(Dates must consider key stakeholder availability including the Sponsor)</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r h="431356">
                <a:tc>
                  <a:txBody>
                    <a:bodyPr/>
                    <a:lstStyle/>
                    <a:p>
                      <a:pPr>
                        <a:spcAft>
                          <a:spcPts val="400"/>
                        </a:spcAft>
                      </a:pPr>
                      <a:r>
                        <a:rPr lang="en-AU" sz="1500">
                          <a:solidFill>
                            <a:schemeClr val="tx1"/>
                          </a:solidFill>
                        </a:rPr>
                        <a:t>3</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GCA Review Manager appoints an independent Reviewer Team to the review. </a:t>
                      </a:r>
                    </a:p>
                    <a:p>
                      <a:pPr>
                        <a:spcAft>
                          <a:spcPts val="400"/>
                        </a:spcAft>
                      </a:pPr>
                      <a:r>
                        <a:rPr lang="en-AU" sz="1500" dirty="0"/>
                        <a:t>(As per the expert reviewer panel appointment process.)</a:t>
                      </a:r>
                      <a:endParaRPr lang="en-AU" sz="15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420850317"/>
                  </a:ext>
                </a:extLst>
              </a:tr>
            </a:tbl>
          </a:graphicData>
        </a:graphic>
      </p:graphicFrame>
      <p:pic>
        <p:nvPicPr>
          <p:cNvPr id="12" name="Graphic 11">
            <a:extLst>
              <a:ext uri="{FF2B5EF4-FFF2-40B4-BE49-F238E27FC236}">
                <a16:creationId xmlns:a16="http://schemas.microsoft.com/office/drawing/2014/main" id="{1AFFBBFE-68C4-5531-956D-999FC85E56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69121" y="3218416"/>
            <a:ext cx="488111" cy="488111"/>
          </a:xfrm>
          <a:prstGeom prst="rect">
            <a:avLst/>
          </a:prstGeom>
        </p:spPr>
      </p:pic>
      <p:sp>
        <p:nvSpPr>
          <p:cNvPr id="3" name="Slide Number Placeholder 4">
            <a:extLst>
              <a:ext uri="{FF2B5EF4-FFF2-40B4-BE49-F238E27FC236}">
                <a16:creationId xmlns:a16="http://schemas.microsoft.com/office/drawing/2014/main" id="{69CBEEDF-3CCD-1112-1D2E-34725572C2D3}"/>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Health Check Review: Guideline and Workbook</a:t>
            </a:r>
          </a:p>
        </p:txBody>
      </p:sp>
      <p:pic>
        <p:nvPicPr>
          <p:cNvPr id="5" name="Graphic 4" descr="Checkmark with solid fill">
            <a:extLst>
              <a:ext uri="{FF2B5EF4-FFF2-40B4-BE49-F238E27FC236}">
                <a16:creationId xmlns:a16="http://schemas.microsoft.com/office/drawing/2014/main" id="{4AFA62FE-531F-4972-75BE-2235E20989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4543" y="2167138"/>
            <a:ext cx="608162" cy="608162"/>
          </a:xfrm>
          <a:prstGeom prst="rect">
            <a:avLst/>
          </a:prstGeom>
        </p:spPr>
      </p:pic>
      <p:pic>
        <p:nvPicPr>
          <p:cNvPr id="7" name="Graphic 6" descr="Checkmark with solid fill">
            <a:extLst>
              <a:ext uri="{FF2B5EF4-FFF2-40B4-BE49-F238E27FC236}">
                <a16:creationId xmlns:a16="http://schemas.microsoft.com/office/drawing/2014/main" id="{0CB6C90F-99DF-68EB-10FC-A0BA3BF417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4543" y="4305551"/>
            <a:ext cx="608162" cy="608162"/>
          </a:xfrm>
          <a:prstGeom prst="rect">
            <a:avLst/>
          </a:prstGeom>
        </p:spPr>
      </p:pic>
      <p:pic>
        <p:nvPicPr>
          <p:cNvPr id="10" name="Graphic 9" descr="Checkmark with solid fill">
            <a:extLst>
              <a:ext uri="{FF2B5EF4-FFF2-40B4-BE49-F238E27FC236}">
                <a16:creationId xmlns:a16="http://schemas.microsoft.com/office/drawing/2014/main" id="{F0ECD214-9766-4EA7-338E-FAAACF5127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4543" y="4966450"/>
            <a:ext cx="608162" cy="608162"/>
          </a:xfrm>
          <a:prstGeom prst="rect">
            <a:avLst/>
          </a:prstGeom>
        </p:spPr>
      </p:pic>
    </p:spTree>
    <p:extLst>
      <p:ext uri="{BB962C8B-B14F-4D97-AF65-F5344CB8AC3E}">
        <p14:creationId xmlns:p14="http://schemas.microsoft.com/office/powerpoint/2010/main" val="580060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Conducting a Health Check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4069150491"/>
              </p:ext>
            </p:extLst>
          </p:nvPr>
        </p:nvGraphicFramePr>
        <p:xfrm>
          <a:off x="359997" y="1799998"/>
          <a:ext cx="10584000" cy="2649320"/>
        </p:xfrm>
        <a:graphic>
          <a:graphicData uri="http://schemas.openxmlformats.org/drawingml/2006/table">
            <a:tbl>
              <a:tblPr firstRow="1" bandRow="1">
                <a:tableStyleId>{72833802-FEF1-4C79-8D5D-14CF1EAF98D9}</a:tableStyleId>
              </a:tblPr>
              <a:tblGrid>
                <a:gridCol w="763770">
                  <a:extLst>
                    <a:ext uri="{9D8B030D-6E8A-4147-A177-3AD203B41FA5}">
                      <a16:colId xmlns:a16="http://schemas.microsoft.com/office/drawing/2014/main" val="4260395803"/>
                    </a:ext>
                  </a:extLst>
                </a:gridCol>
                <a:gridCol w="8598586">
                  <a:extLst>
                    <a:ext uri="{9D8B030D-6E8A-4147-A177-3AD203B41FA5}">
                      <a16:colId xmlns:a16="http://schemas.microsoft.com/office/drawing/2014/main" val="199249759"/>
                    </a:ext>
                  </a:extLst>
                </a:gridCol>
                <a:gridCol w="1221644">
                  <a:extLst>
                    <a:ext uri="{9D8B030D-6E8A-4147-A177-3AD203B41FA5}">
                      <a16:colId xmlns:a16="http://schemas.microsoft.com/office/drawing/2014/main" val="3640977319"/>
                    </a:ext>
                  </a:extLst>
                </a:gridCol>
              </a:tblGrid>
              <a:tr h="0">
                <a:tc>
                  <a:txBody>
                    <a:bodyPr/>
                    <a:lstStyle/>
                    <a:p>
                      <a:r>
                        <a:rPr lang="en-AU" sz="1500" b="1" i="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450397">
                <a:tc>
                  <a:txBody>
                    <a:bodyPr/>
                    <a:lstStyle/>
                    <a:p>
                      <a:pPr>
                        <a:spcAft>
                          <a:spcPts val="400"/>
                        </a:spcAft>
                      </a:pPr>
                      <a:r>
                        <a:rPr lang="en-AU" sz="1500">
                          <a:solidFill>
                            <a:schemeClr val="tx1"/>
                          </a:solidFill>
                        </a:rPr>
                        <a:t>4</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a:t>GCA Review Manager conducts a briefing with the Accountable Agency to gain a common understanding of the project’s status, identify any supporting documentation required and provide guidance on how to complete the Health Check readiness checklist template.</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2">
                  <a:txBody>
                    <a:bodyPr/>
                    <a:lstStyle/>
                    <a:p>
                      <a:pPr algn="ctr">
                        <a:spcAft>
                          <a:spcPts val="400"/>
                        </a:spcAft>
                      </a:pPr>
                      <a:endParaRPr lang="en-AU" sz="1500"/>
                    </a:p>
                    <a:p>
                      <a:pPr algn="ctr">
                        <a:spcAft>
                          <a:spcPts val="400"/>
                        </a:spcAft>
                      </a:pPr>
                      <a:r>
                        <a:rPr lang="en-AU" sz="1500"/>
                        <a:t>1 Month prior</a:t>
                      </a:r>
                    </a:p>
                    <a:p>
                      <a:pPr algn="ctr">
                        <a:spcAft>
                          <a:spcPts val="400"/>
                        </a:spcAft>
                      </a:pPr>
                      <a:r>
                        <a:rPr lang="en-AU" sz="1500"/>
                        <a:t>Preparation  / Planning</a:t>
                      </a:r>
                    </a:p>
                    <a:p>
                      <a:pPr algn="ctr">
                        <a:spcAft>
                          <a:spcPts val="400"/>
                        </a:spcAft>
                      </a:pPr>
                      <a:r>
                        <a:rPr lang="en-AU" sz="1500"/>
                        <a:t>TOR</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432939">
                <a:tc>
                  <a:txBody>
                    <a:bodyPr/>
                    <a:lstStyle/>
                    <a:p>
                      <a:pPr>
                        <a:spcAft>
                          <a:spcPts val="400"/>
                        </a:spcAft>
                      </a:pPr>
                      <a:r>
                        <a:rPr lang="en-AU" sz="1500">
                          <a:solidFill>
                            <a:schemeClr val="tx1"/>
                          </a:solidFill>
                        </a:rPr>
                        <a:t>5</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a:t>The Accountable Agency complete the Health Check readiness checklist template with input from key Agency stakeholders. </a:t>
                      </a:r>
                    </a:p>
                    <a:p>
                      <a:pPr>
                        <a:spcAft>
                          <a:spcPts val="400"/>
                        </a:spcAft>
                      </a:pPr>
                      <a:r>
                        <a:rPr lang="en-AU" sz="1500"/>
                        <a:t>A draft Terms of Reference (</a:t>
                      </a:r>
                      <a:r>
                        <a:rPr lang="en-AU" sz="1500" err="1"/>
                        <a:t>ToR</a:t>
                      </a:r>
                      <a:r>
                        <a:rPr lang="en-AU" sz="1500"/>
                        <a:t>) is also completed at this time by the GCA Review Manager (Digital Assurance), this is shared with the Agency to refine. </a:t>
                      </a:r>
                    </a:p>
                    <a:p>
                      <a:pPr>
                        <a:spcAft>
                          <a:spcPts val="400"/>
                        </a:spcAft>
                      </a:pPr>
                      <a:r>
                        <a:rPr lang="en-AU" sz="1500"/>
                        <a:t>The project sponsor to agree/sign off.)</a:t>
                      </a:r>
                      <a:endParaRPr lang="en-AU" sz="150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bl>
          </a:graphicData>
        </a:graphic>
      </p:graphicFrame>
      <p:pic>
        <p:nvPicPr>
          <p:cNvPr id="7" name="Graphic 6">
            <a:extLst>
              <a:ext uri="{FF2B5EF4-FFF2-40B4-BE49-F238E27FC236}">
                <a16:creationId xmlns:a16="http://schemas.microsoft.com/office/drawing/2014/main" id="{C89C864E-D8F0-2299-DD78-F802F3C590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8634" y="2387527"/>
            <a:ext cx="390339" cy="390339"/>
          </a:xfrm>
          <a:prstGeom prst="rect">
            <a:avLst/>
          </a:prstGeom>
        </p:spPr>
      </p:pic>
      <p:sp>
        <p:nvSpPr>
          <p:cNvPr id="3" name="Slide Number Placeholder 4">
            <a:extLst>
              <a:ext uri="{FF2B5EF4-FFF2-40B4-BE49-F238E27FC236}">
                <a16:creationId xmlns:a16="http://schemas.microsoft.com/office/drawing/2014/main" id="{BD8F75F5-B553-0D5E-8C17-49B3CD504A20}"/>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Health Check Review: Guideline and Workbook</a:t>
            </a:r>
          </a:p>
        </p:txBody>
      </p:sp>
      <p:pic>
        <p:nvPicPr>
          <p:cNvPr id="4" name="Graphic 3" descr="Checkmark with solid fill">
            <a:extLst>
              <a:ext uri="{FF2B5EF4-FFF2-40B4-BE49-F238E27FC236}">
                <a16:creationId xmlns:a16="http://schemas.microsoft.com/office/drawing/2014/main" id="{963E730A-C71F-EC91-DEF5-F723E92B3A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4543" y="2167138"/>
            <a:ext cx="608162" cy="608162"/>
          </a:xfrm>
          <a:prstGeom prst="rect">
            <a:avLst/>
          </a:prstGeom>
        </p:spPr>
      </p:pic>
      <p:pic>
        <p:nvPicPr>
          <p:cNvPr id="5" name="Graphic 4" descr="Checkmark with solid fill">
            <a:extLst>
              <a:ext uri="{FF2B5EF4-FFF2-40B4-BE49-F238E27FC236}">
                <a16:creationId xmlns:a16="http://schemas.microsoft.com/office/drawing/2014/main" id="{C0AAB938-A1E4-7BA8-B05C-1DAE638C51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4543" y="3093296"/>
            <a:ext cx="608162" cy="608162"/>
          </a:xfrm>
          <a:prstGeom prst="rect">
            <a:avLst/>
          </a:prstGeom>
        </p:spPr>
      </p:pic>
    </p:spTree>
    <p:extLst>
      <p:ext uri="{BB962C8B-B14F-4D97-AF65-F5344CB8AC3E}">
        <p14:creationId xmlns:p14="http://schemas.microsoft.com/office/powerpoint/2010/main" val="2530528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Conducting a Health Check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15</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1390083682"/>
              </p:ext>
            </p:extLst>
          </p:nvPr>
        </p:nvGraphicFramePr>
        <p:xfrm>
          <a:off x="359997" y="1799998"/>
          <a:ext cx="10584000" cy="3600160"/>
        </p:xfrm>
        <a:graphic>
          <a:graphicData uri="http://schemas.openxmlformats.org/drawingml/2006/table">
            <a:tbl>
              <a:tblPr firstRow="1" bandRow="1">
                <a:tableStyleId>{72833802-FEF1-4C79-8D5D-14CF1EAF98D9}</a:tableStyleId>
              </a:tblPr>
              <a:tblGrid>
                <a:gridCol w="763768">
                  <a:extLst>
                    <a:ext uri="{9D8B030D-6E8A-4147-A177-3AD203B41FA5}">
                      <a16:colId xmlns:a16="http://schemas.microsoft.com/office/drawing/2014/main" val="4260395803"/>
                    </a:ext>
                  </a:extLst>
                </a:gridCol>
                <a:gridCol w="8598584">
                  <a:extLst>
                    <a:ext uri="{9D8B030D-6E8A-4147-A177-3AD203B41FA5}">
                      <a16:colId xmlns:a16="http://schemas.microsoft.com/office/drawing/2014/main" val="199249759"/>
                    </a:ext>
                  </a:extLst>
                </a:gridCol>
                <a:gridCol w="1221648">
                  <a:extLst>
                    <a:ext uri="{9D8B030D-6E8A-4147-A177-3AD203B41FA5}">
                      <a16:colId xmlns:a16="http://schemas.microsoft.com/office/drawing/2014/main" val="3640977319"/>
                    </a:ext>
                  </a:extLst>
                </a:gridCol>
              </a:tblGrid>
              <a:tr h="0">
                <a:tc>
                  <a:txBody>
                    <a:bodyPr/>
                    <a:lstStyle/>
                    <a:p>
                      <a:r>
                        <a:rPr lang="en-AU" sz="1500" b="1" i="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333291">
                <a:tc>
                  <a:txBody>
                    <a:bodyPr/>
                    <a:lstStyle/>
                    <a:p>
                      <a:pPr>
                        <a:spcAft>
                          <a:spcPts val="400"/>
                        </a:spcAft>
                      </a:pPr>
                      <a:r>
                        <a:rPr lang="en-AU" sz="1500">
                          <a:solidFill>
                            <a:schemeClr val="tx1"/>
                          </a:solidFill>
                        </a:rPr>
                        <a:t>6</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a:t>The Accountable Agency provide the Reviewer Team with the readiness checklist and provide supporting documentation to the allocated secure shared drive location.</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3">
                  <a:txBody>
                    <a:bodyPr/>
                    <a:lstStyle/>
                    <a:p>
                      <a:pPr algn="ctr">
                        <a:spcAft>
                          <a:spcPts val="400"/>
                        </a:spcAft>
                      </a:pPr>
                      <a:r>
                        <a:rPr lang="en-AU" sz="1500"/>
                        <a:t>Finalise Plan and Conduct</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287968">
                <a:tc>
                  <a:txBody>
                    <a:bodyPr/>
                    <a:lstStyle/>
                    <a:p>
                      <a:pPr>
                        <a:spcAft>
                          <a:spcPts val="400"/>
                        </a:spcAft>
                      </a:pPr>
                      <a:r>
                        <a:rPr lang="en-AU" sz="1500">
                          <a:solidFill>
                            <a:schemeClr val="tx1"/>
                          </a:solidFill>
                        </a:rPr>
                        <a:t>7</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a:latin typeface="Public Sans SemiBold" pitchFamily="2" charset="77"/>
                        </a:rPr>
                        <a:t>Pre-Planning</a:t>
                      </a:r>
                    </a:p>
                    <a:p>
                      <a:pPr>
                        <a:spcAft>
                          <a:spcPts val="400"/>
                        </a:spcAft>
                      </a:pPr>
                      <a:r>
                        <a:rPr lang="en-AU" sz="1500"/>
                        <a:t>GCA Review Manager meets with the Independent Review Team to jointly review the Terms of Reference for the Health Check and if additional documentation is considered then the request can be made for this as well the key interviewees.</a:t>
                      </a:r>
                      <a:endParaRPr lang="en-AU" sz="150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r h="372217">
                <a:tc>
                  <a:txBody>
                    <a:bodyPr/>
                    <a:lstStyle/>
                    <a:p>
                      <a:pPr>
                        <a:spcAft>
                          <a:spcPts val="400"/>
                        </a:spcAft>
                      </a:pPr>
                      <a:r>
                        <a:rPr lang="en-AU" sz="1500">
                          <a:solidFill>
                            <a:schemeClr val="tx1"/>
                          </a:solidFill>
                        </a:rPr>
                        <a:t>8</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a:latin typeface="Public Sans SemiBold" pitchFamily="2" charset="77"/>
                        </a:rPr>
                        <a:t>Planning formal Kick off</a:t>
                      </a:r>
                    </a:p>
                    <a:p>
                      <a:pPr>
                        <a:spcAft>
                          <a:spcPts val="400"/>
                        </a:spcAft>
                      </a:pPr>
                      <a:r>
                        <a:rPr lang="en-AU" sz="1500"/>
                        <a:t>This starts with the kick-off meeting where the sponsor and delegates outline the project to be assessed and any key background needed to provide context.</a:t>
                      </a:r>
                    </a:p>
                    <a:p>
                      <a:pPr>
                        <a:spcAft>
                          <a:spcPts val="400"/>
                        </a:spcAft>
                      </a:pPr>
                      <a:r>
                        <a:rPr lang="en-AU" sz="1500"/>
                        <a:t>High level run through of the Gateway process, roles and responsibilities.</a:t>
                      </a:r>
                    </a:p>
                    <a:p>
                      <a:pPr>
                        <a:spcAft>
                          <a:spcPts val="400"/>
                        </a:spcAft>
                      </a:pPr>
                      <a:r>
                        <a:rPr lang="en-AU" sz="1500"/>
                        <a:t>Documentation requirements are confirmed, and interview are scheduled and confirmed.</a:t>
                      </a:r>
                      <a:endParaRPr lang="en-AU" sz="150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420850317"/>
                  </a:ext>
                </a:extLst>
              </a:tr>
            </a:tbl>
          </a:graphicData>
        </a:graphic>
      </p:graphicFrame>
      <p:pic>
        <p:nvPicPr>
          <p:cNvPr id="3" name="Graphic 2">
            <a:extLst>
              <a:ext uri="{FF2B5EF4-FFF2-40B4-BE49-F238E27FC236}">
                <a16:creationId xmlns:a16="http://schemas.microsoft.com/office/drawing/2014/main" id="{3825762A-DE9B-2A53-6DD5-4DB0E87C59C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18634" y="3012157"/>
            <a:ext cx="390339" cy="390339"/>
          </a:xfrm>
          <a:prstGeom prst="rect">
            <a:avLst/>
          </a:prstGeom>
        </p:spPr>
      </p:pic>
      <p:sp>
        <p:nvSpPr>
          <p:cNvPr id="4" name="Slide Number Placeholder 4">
            <a:extLst>
              <a:ext uri="{FF2B5EF4-FFF2-40B4-BE49-F238E27FC236}">
                <a16:creationId xmlns:a16="http://schemas.microsoft.com/office/drawing/2014/main" id="{49C3EED1-B0CF-FBCF-3646-8778EFB9237B}"/>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Health Check Review: Guideline and Workbook</a:t>
            </a:r>
          </a:p>
        </p:txBody>
      </p:sp>
      <p:pic>
        <p:nvPicPr>
          <p:cNvPr id="5" name="Graphic 4" descr="Checkmark with solid fill">
            <a:extLst>
              <a:ext uri="{FF2B5EF4-FFF2-40B4-BE49-F238E27FC236}">
                <a16:creationId xmlns:a16="http://schemas.microsoft.com/office/drawing/2014/main" id="{C4F5F549-D72D-7A0E-DE50-F16FF52F40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4543" y="2167138"/>
            <a:ext cx="608162" cy="608162"/>
          </a:xfrm>
          <a:prstGeom prst="rect">
            <a:avLst/>
          </a:prstGeom>
        </p:spPr>
      </p:pic>
      <p:pic>
        <p:nvPicPr>
          <p:cNvPr id="7" name="Graphic 6" descr="Checkmark with solid fill">
            <a:extLst>
              <a:ext uri="{FF2B5EF4-FFF2-40B4-BE49-F238E27FC236}">
                <a16:creationId xmlns:a16="http://schemas.microsoft.com/office/drawing/2014/main" id="{B1EC101E-D9C7-48D8-CC78-8BC5898135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4606" y="2803310"/>
            <a:ext cx="608162" cy="608162"/>
          </a:xfrm>
          <a:prstGeom prst="rect">
            <a:avLst/>
          </a:prstGeom>
        </p:spPr>
      </p:pic>
      <p:pic>
        <p:nvPicPr>
          <p:cNvPr id="10" name="Graphic 9" descr="Checkmark with solid fill">
            <a:extLst>
              <a:ext uri="{FF2B5EF4-FFF2-40B4-BE49-F238E27FC236}">
                <a16:creationId xmlns:a16="http://schemas.microsoft.com/office/drawing/2014/main" id="{46CE2EF6-796A-3960-6DCD-A4F5AA8090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2360" y="3942100"/>
            <a:ext cx="608162" cy="608162"/>
          </a:xfrm>
          <a:prstGeom prst="rect">
            <a:avLst/>
          </a:prstGeom>
        </p:spPr>
      </p:pic>
    </p:spTree>
    <p:extLst>
      <p:ext uri="{BB962C8B-B14F-4D97-AF65-F5344CB8AC3E}">
        <p14:creationId xmlns:p14="http://schemas.microsoft.com/office/powerpoint/2010/main" val="4124526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Conducting a Health Check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16</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3432300339"/>
              </p:ext>
            </p:extLst>
          </p:nvPr>
        </p:nvGraphicFramePr>
        <p:xfrm>
          <a:off x="359997" y="1799998"/>
          <a:ext cx="10584000" cy="3425680"/>
        </p:xfrm>
        <a:graphic>
          <a:graphicData uri="http://schemas.openxmlformats.org/drawingml/2006/table">
            <a:tbl>
              <a:tblPr firstRow="1" bandRow="1">
                <a:tableStyleId>{72833802-FEF1-4C79-8D5D-14CF1EAF98D9}</a:tableStyleId>
              </a:tblPr>
              <a:tblGrid>
                <a:gridCol w="763768">
                  <a:extLst>
                    <a:ext uri="{9D8B030D-6E8A-4147-A177-3AD203B41FA5}">
                      <a16:colId xmlns:a16="http://schemas.microsoft.com/office/drawing/2014/main" val="4260395803"/>
                    </a:ext>
                  </a:extLst>
                </a:gridCol>
                <a:gridCol w="8598584">
                  <a:extLst>
                    <a:ext uri="{9D8B030D-6E8A-4147-A177-3AD203B41FA5}">
                      <a16:colId xmlns:a16="http://schemas.microsoft.com/office/drawing/2014/main" val="199249759"/>
                    </a:ext>
                  </a:extLst>
                </a:gridCol>
                <a:gridCol w="1221648">
                  <a:extLst>
                    <a:ext uri="{9D8B030D-6E8A-4147-A177-3AD203B41FA5}">
                      <a16:colId xmlns:a16="http://schemas.microsoft.com/office/drawing/2014/main" val="3640977319"/>
                    </a:ext>
                  </a:extLst>
                </a:gridCol>
              </a:tblGrid>
              <a:tr h="0">
                <a:tc>
                  <a:txBody>
                    <a:bodyPr/>
                    <a:lstStyle/>
                    <a:p>
                      <a:r>
                        <a:rPr lang="en-AU" sz="1500" b="1" i="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333291">
                <a:tc>
                  <a:txBody>
                    <a:bodyPr/>
                    <a:lstStyle/>
                    <a:p>
                      <a:pPr>
                        <a:spcAft>
                          <a:spcPts val="400"/>
                        </a:spcAft>
                      </a:pPr>
                      <a:r>
                        <a:rPr lang="en-AU" sz="1500">
                          <a:solidFill>
                            <a:schemeClr val="tx1"/>
                          </a:solidFill>
                        </a:rPr>
                        <a:t>9</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a:latin typeface="Public Sans SemiBold" pitchFamily="2" charset="77"/>
                        </a:rPr>
                        <a:t>Review Week</a:t>
                      </a:r>
                    </a:p>
                    <a:p>
                      <a:pPr>
                        <a:spcAft>
                          <a:spcPts val="400"/>
                        </a:spcAft>
                      </a:pPr>
                      <a:r>
                        <a:rPr lang="en-AU" sz="1500" b="1" i="0">
                          <a:latin typeface="Public Sans SemiBold" pitchFamily="2" charset="77"/>
                        </a:rPr>
                        <a:t>Entry criteria </a:t>
                      </a:r>
                    </a:p>
                    <a:p>
                      <a:pPr marL="285750" indent="-285750">
                        <a:spcAft>
                          <a:spcPts val="400"/>
                        </a:spcAft>
                        <a:buFont typeface="Arial" panose="020B0604020202020204" pitchFamily="34" charset="0"/>
                        <a:buChar char="•"/>
                      </a:pPr>
                      <a:r>
                        <a:rPr lang="en-AU" sz="1500"/>
                        <a:t>TOR Approved, </a:t>
                      </a:r>
                    </a:p>
                    <a:p>
                      <a:pPr marL="285750" indent="-285750">
                        <a:spcAft>
                          <a:spcPts val="400"/>
                        </a:spcAft>
                        <a:buFont typeface="Arial" panose="020B0604020202020204" pitchFamily="34" charset="0"/>
                        <a:buChar char="•"/>
                      </a:pPr>
                      <a:r>
                        <a:rPr lang="en-AU" sz="1500"/>
                        <a:t>All documentation is loaded and available to the team, </a:t>
                      </a:r>
                    </a:p>
                    <a:p>
                      <a:pPr marL="285750" indent="-285750">
                        <a:spcAft>
                          <a:spcPts val="400"/>
                        </a:spcAft>
                        <a:buFont typeface="Arial" panose="020B0604020202020204" pitchFamily="34" charset="0"/>
                        <a:buChar char="•"/>
                      </a:pPr>
                      <a:r>
                        <a:rPr lang="en-AU" sz="1500"/>
                        <a:t>All interviews are scheduled and confirmed, MS Teams Channel for Review teams set up and tested.</a:t>
                      </a:r>
                    </a:p>
                    <a:p>
                      <a:pPr marL="0" indent="0">
                        <a:spcAft>
                          <a:spcPts val="400"/>
                        </a:spcAft>
                        <a:buFont typeface="Arial" panose="020B0604020202020204" pitchFamily="34" charset="0"/>
                        <a:buNone/>
                      </a:pPr>
                      <a:r>
                        <a:rPr lang="en-AU" sz="1500"/>
                        <a:t>Interview week commences and the scheduled interviews are undertaken by the Gateways reviewers.</a:t>
                      </a:r>
                    </a:p>
                    <a:p>
                      <a:pPr marL="0" indent="0">
                        <a:spcAft>
                          <a:spcPts val="400"/>
                        </a:spcAft>
                        <a:buFont typeface="Arial" panose="020B0604020202020204" pitchFamily="34" charset="0"/>
                        <a:buNone/>
                      </a:pPr>
                      <a:r>
                        <a:rPr lang="en-AU" sz="1500"/>
                        <a:t>Up to 18 interviews could be held over this time with the Independent Review team</a:t>
                      </a:r>
                    </a:p>
                    <a:p>
                      <a:pPr marL="0" indent="0">
                        <a:spcAft>
                          <a:spcPts val="400"/>
                        </a:spcAft>
                        <a:buFont typeface="Arial" panose="020B0604020202020204" pitchFamily="34" charset="0"/>
                        <a:buNone/>
                      </a:pPr>
                      <a:r>
                        <a:rPr lang="en-AU" sz="1500"/>
                        <a:t>The Review team complete the interviews and maintain feedback to the sponsor daily or as deemed appropriate.</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ctr">
                        <a:spcAft>
                          <a:spcPts val="400"/>
                        </a:spcAft>
                      </a:pPr>
                      <a:r>
                        <a:rPr lang="en-AU" sz="1500"/>
                        <a:t>Review Week</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bl>
          </a:graphicData>
        </a:graphic>
      </p:graphicFrame>
      <p:pic>
        <p:nvPicPr>
          <p:cNvPr id="3" name="Graphic 2">
            <a:extLst>
              <a:ext uri="{FF2B5EF4-FFF2-40B4-BE49-F238E27FC236}">
                <a16:creationId xmlns:a16="http://schemas.microsoft.com/office/drawing/2014/main" id="{3825762A-DE9B-2A53-6DD5-4DB0E87C59C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18634" y="3019142"/>
            <a:ext cx="390339" cy="390339"/>
          </a:xfrm>
          <a:prstGeom prst="rect">
            <a:avLst/>
          </a:prstGeom>
        </p:spPr>
      </p:pic>
      <p:sp>
        <p:nvSpPr>
          <p:cNvPr id="4" name="Slide Number Placeholder 4">
            <a:extLst>
              <a:ext uri="{FF2B5EF4-FFF2-40B4-BE49-F238E27FC236}">
                <a16:creationId xmlns:a16="http://schemas.microsoft.com/office/drawing/2014/main" id="{99A40B87-A375-E5A3-C620-845327BF1CFE}"/>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Health Check Review: Guideline and Workbook</a:t>
            </a:r>
          </a:p>
        </p:txBody>
      </p:sp>
    </p:spTree>
    <p:extLst>
      <p:ext uri="{BB962C8B-B14F-4D97-AF65-F5344CB8AC3E}">
        <p14:creationId xmlns:p14="http://schemas.microsoft.com/office/powerpoint/2010/main" val="3123343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Conducting a Health Check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17</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3710330126"/>
              </p:ext>
            </p:extLst>
          </p:nvPr>
        </p:nvGraphicFramePr>
        <p:xfrm>
          <a:off x="359997" y="1799998"/>
          <a:ext cx="10584000" cy="2979520"/>
        </p:xfrm>
        <a:graphic>
          <a:graphicData uri="http://schemas.openxmlformats.org/drawingml/2006/table">
            <a:tbl>
              <a:tblPr firstRow="1" bandRow="1">
                <a:tableStyleId>{72833802-FEF1-4C79-8D5D-14CF1EAF98D9}</a:tableStyleId>
              </a:tblPr>
              <a:tblGrid>
                <a:gridCol w="763770">
                  <a:extLst>
                    <a:ext uri="{9D8B030D-6E8A-4147-A177-3AD203B41FA5}">
                      <a16:colId xmlns:a16="http://schemas.microsoft.com/office/drawing/2014/main" val="4260395803"/>
                    </a:ext>
                  </a:extLst>
                </a:gridCol>
                <a:gridCol w="8598586">
                  <a:extLst>
                    <a:ext uri="{9D8B030D-6E8A-4147-A177-3AD203B41FA5}">
                      <a16:colId xmlns:a16="http://schemas.microsoft.com/office/drawing/2014/main" val="199249759"/>
                    </a:ext>
                  </a:extLst>
                </a:gridCol>
                <a:gridCol w="1221644">
                  <a:extLst>
                    <a:ext uri="{9D8B030D-6E8A-4147-A177-3AD203B41FA5}">
                      <a16:colId xmlns:a16="http://schemas.microsoft.com/office/drawing/2014/main" val="3640977319"/>
                    </a:ext>
                  </a:extLst>
                </a:gridCol>
              </a:tblGrid>
              <a:tr h="0">
                <a:tc>
                  <a:txBody>
                    <a:bodyPr/>
                    <a:lstStyle/>
                    <a:p>
                      <a:r>
                        <a:rPr lang="en-AU" sz="1500" b="1" i="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450397">
                <a:tc>
                  <a:txBody>
                    <a:bodyPr/>
                    <a:lstStyle/>
                    <a:p>
                      <a:pPr>
                        <a:spcAft>
                          <a:spcPts val="400"/>
                        </a:spcAft>
                      </a:pPr>
                      <a:r>
                        <a:rPr lang="en-AU" sz="1500">
                          <a:solidFill>
                            <a:schemeClr val="tx1"/>
                          </a:solidFill>
                        </a:rPr>
                        <a:t>10</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a:t>The draft findings are prepared using the Health Check reporting Template. Noting the Scope items need to all be addressed including core areas of focus.</a:t>
                      </a:r>
                    </a:p>
                    <a:p>
                      <a:pPr>
                        <a:spcAft>
                          <a:spcPts val="400"/>
                        </a:spcAft>
                      </a:pPr>
                      <a:r>
                        <a:rPr lang="en-AU" sz="1500"/>
                        <a:t>The draft report is shared with Digital Assurance for initial QA </a:t>
                      </a:r>
                    </a:p>
                    <a:p>
                      <a:pPr>
                        <a:spcAft>
                          <a:spcPts val="400"/>
                        </a:spcAft>
                      </a:pPr>
                      <a:r>
                        <a:rPr lang="en-AU" sz="1500"/>
                        <a:t>Sponsors debrief is undertaken to outline the findings – this is a confidential meeting directly with sponsor.</a:t>
                      </a:r>
                    </a:p>
                    <a:p>
                      <a:pPr>
                        <a:spcAft>
                          <a:spcPts val="400"/>
                        </a:spcAft>
                      </a:pPr>
                      <a:r>
                        <a:rPr lang="en-AU" sz="1500"/>
                        <a:t>Report circulated to the Agency for fact check post Sponsor Debrief.</a:t>
                      </a:r>
                    </a:p>
                    <a:p>
                      <a:pPr>
                        <a:spcAft>
                          <a:spcPts val="400"/>
                        </a:spcAft>
                      </a:pPr>
                      <a:r>
                        <a:rPr lang="en-AU" sz="1500"/>
                        <a:t>Attention is to be given to Cyber, Privacy and now AI impact on the plan. </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2">
                  <a:txBody>
                    <a:bodyPr/>
                    <a:lstStyle/>
                    <a:p>
                      <a:pPr algn="ctr">
                        <a:spcAft>
                          <a:spcPts val="400"/>
                        </a:spcAft>
                      </a:pPr>
                      <a:r>
                        <a:rPr lang="en-AU" sz="1500"/>
                        <a:t>Reporting</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432939">
                <a:tc>
                  <a:txBody>
                    <a:bodyPr/>
                    <a:lstStyle/>
                    <a:p>
                      <a:pPr>
                        <a:spcAft>
                          <a:spcPts val="400"/>
                        </a:spcAft>
                      </a:pPr>
                      <a:r>
                        <a:rPr lang="en-AU" sz="1500">
                          <a:solidFill>
                            <a:schemeClr val="tx1"/>
                          </a:solidFill>
                        </a:rPr>
                        <a:t>11</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a:t>Post Review survey sent out to Accountable Agency, Reviewer Team and GCA Review Manager.</a:t>
                      </a:r>
                      <a:endParaRPr lang="en-AU" sz="150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bl>
          </a:graphicData>
        </a:graphic>
      </p:graphicFrame>
      <p:pic>
        <p:nvPicPr>
          <p:cNvPr id="7" name="Graphic 6">
            <a:extLst>
              <a:ext uri="{FF2B5EF4-FFF2-40B4-BE49-F238E27FC236}">
                <a16:creationId xmlns:a16="http://schemas.microsoft.com/office/drawing/2014/main" id="{C89C864E-D8F0-2299-DD78-F802F3C5909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18634" y="2939175"/>
            <a:ext cx="390339" cy="390339"/>
          </a:xfrm>
          <a:prstGeom prst="rect">
            <a:avLst/>
          </a:prstGeom>
        </p:spPr>
      </p:pic>
      <p:sp>
        <p:nvSpPr>
          <p:cNvPr id="3" name="Slide Number Placeholder 4">
            <a:extLst>
              <a:ext uri="{FF2B5EF4-FFF2-40B4-BE49-F238E27FC236}">
                <a16:creationId xmlns:a16="http://schemas.microsoft.com/office/drawing/2014/main" id="{3AA65541-4E58-2A32-A532-C59F49086087}"/>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Health Check Review: Guideline and Workbook</a:t>
            </a:r>
          </a:p>
        </p:txBody>
      </p:sp>
    </p:spTree>
    <p:extLst>
      <p:ext uri="{BB962C8B-B14F-4D97-AF65-F5344CB8AC3E}">
        <p14:creationId xmlns:p14="http://schemas.microsoft.com/office/powerpoint/2010/main" val="1112830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Conducting a Health Check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18</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1315941892"/>
              </p:ext>
            </p:extLst>
          </p:nvPr>
        </p:nvGraphicFramePr>
        <p:xfrm>
          <a:off x="359997" y="1799998"/>
          <a:ext cx="10584000" cy="3552680"/>
        </p:xfrm>
        <a:graphic>
          <a:graphicData uri="http://schemas.openxmlformats.org/drawingml/2006/table">
            <a:tbl>
              <a:tblPr firstRow="1" bandRow="1">
                <a:tableStyleId>{72833802-FEF1-4C79-8D5D-14CF1EAF98D9}</a:tableStyleId>
              </a:tblPr>
              <a:tblGrid>
                <a:gridCol w="763770">
                  <a:extLst>
                    <a:ext uri="{9D8B030D-6E8A-4147-A177-3AD203B41FA5}">
                      <a16:colId xmlns:a16="http://schemas.microsoft.com/office/drawing/2014/main" val="4260395803"/>
                    </a:ext>
                  </a:extLst>
                </a:gridCol>
                <a:gridCol w="8598586">
                  <a:extLst>
                    <a:ext uri="{9D8B030D-6E8A-4147-A177-3AD203B41FA5}">
                      <a16:colId xmlns:a16="http://schemas.microsoft.com/office/drawing/2014/main" val="199249759"/>
                    </a:ext>
                  </a:extLst>
                </a:gridCol>
                <a:gridCol w="1221644">
                  <a:extLst>
                    <a:ext uri="{9D8B030D-6E8A-4147-A177-3AD203B41FA5}">
                      <a16:colId xmlns:a16="http://schemas.microsoft.com/office/drawing/2014/main" val="3640977319"/>
                    </a:ext>
                  </a:extLst>
                </a:gridCol>
              </a:tblGrid>
              <a:tr h="0">
                <a:tc>
                  <a:txBody>
                    <a:bodyPr/>
                    <a:lstStyle/>
                    <a:p>
                      <a:r>
                        <a:rPr lang="en-AU" sz="1500" b="1" i="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450397">
                <a:tc>
                  <a:txBody>
                    <a:bodyPr/>
                    <a:lstStyle/>
                    <a:p>
                      <a:pPr>
                        <a:spcAft>
                          <a:spcPts val="400"/>
                        </a:spcAft>
                      </a:pPr>
                      <a:r>
                        <a:rPr lang="en-AU" sz="1500">
                          <a:solidFill>
                            <a:schemeClr val="tx1"/>
                          </a:solidFill>
                        </a:rPr>
                        <a:t>12</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a:t>Close-out Plan issued and managed by DCS ICT Assurance.</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2">
                  <a:txBody>
                    <a:bodyPr/>
                    <a:lstStyle/>
                    <a:p>
                      <a:pPr algn="ctr">
                        <a:spcAft>
                          <a:spcPts val="400"/>
                        </a:spcAft>
                      </a:pPr>
                      <a:endParaRPr lang="en-AU" sz="1500"/>
                    </a:p>
                    <a:p>
                      <a:pPr algn="ctr">
                        <a:spcAft>
                          <a:spcPts val="400"/>
                        </a:spcAft>
                      </a:pPr>
                      <a:endParaRPr lang="en-AU" sz="1500"/>
                    </a:p>
                    <a:p>
                      <a:pPr algn="ctr">
                        <a:spcAft>
                          <a:spcPts val="400"/>
                        </a:spcAft>
                      </a:pPr>
                      <a:r>
                        <a:rPr lang="en-AU" sz="1500"/>
                        <a:t>Post Review</a:t>
                      </a:r>
                    </a:p>
                    <a:p>
                      <a:pPr algn="ctr">
                        <a:spcAft>
                          <a:spcPts val="400"/>
                        </a:spcAft>
                      </a:pPr>
                      <a:r>
                        <a:rPr lang="en-AU" sz="1500"/>
                        <a:t>Within 4 weeks of report issue</a:t>
                      </a:r>
                    </a:p>
                    <a:p>
                      <a:pPr algn="ctr">
                        <a:spcAft>
                          <a:spcPts val="400"/>
                        </a:spcAft>
                      </a:pPr>
                      <a:r>
                        <a:rPr lang="en-AU" sz="1500"/>
                        <a:t>Post Review Activities</a:t>
                      </a:r>
                    </a:p>
                    <a:p>
                      <a:pPr algn="ctr">
                        <a:spcAft>
                          <a:spcPts val="400"/>
                        </a:spcAft>
                      </a:pPr>
                      <a:endParaRPr lang="en-AU" sz="1500"/>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432939">
                <a:tc>
                  <a:txBody>
                    <a:bodyPr/>
                    <a:lstStyle/>
                    <a:p>
                      <a:pPr>
                        <a:spcAft>
                          <a:spcPts val="400"/>
                        </a:spcAft>
                      </a:pPr>
                      <a:r>
                        <a:rPr lang="en-AU" sz="1500">
                          <a:solidFill>
                            <a:schemeClr val="tx1"/>
                          </a:solidFill>
                        </a:rPr>
                        <a:t>13</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a:latin typeface="Public Sans SemiBold" pitchFamily="2" charset="77"/>
                        </a:rPr>
                        <a:t>Post Review Activities</a:t>
                      </a:r>
                    </a:p>
                    <a:p>
                      <a:pPr>
                        <a:spcAft>
                          <a:spcPts val="400"/>
                        </a:spcAft>
                      </a:pPr>
                      <a:r>
                        <a:rPr lang="en-AU" sz="1500"/>
                        <a:t>Record Critical and Essential issues for ongoing assurance follow up – note the Agency will need to provide adequate evidence of item closure.</a:t>
                      </a:r>
                    </a:p>
                    <a:p>
                      <a:pPr>
                        <a:spcAft>
                          <a:spcPts val="400"/>
                        </a:spcAft>
                      </a:pPr>
                      <a:r>
                        <a:rPr lang="en-AU" sz="1500"/>
                        <a:t>Critical rated items need to be closed before the clearance letter can be issued.</a:t>
                      </a:r>
                    </a:p>
                    <a:p>
                      <a:pPr>
                        <a:spcAft>
                          <a:spcPts val="400"/>
                        </a:spcAft>
                      </a:pPr>
                      <a:r>
                        <a:rPr lang="en-AU" sz="1500"/>
                        <a:t>This clearance can impact approval of funding.</a:t>
                      </a:r>
                    </a:p>
                    <a:p>
                      <a:pPr>
                        <a:spcAft>
                          <a:spcPts val="400"/>
                        </a:spcAft>
                      </a:pPr>
                      <a:r>
                        <a:rPr lang="en-AU" sz="1500"/>
                        <a:t>Charge back to be completed and reviewer invoice payment completed.</a:t>
                      </a:r>
                      <a:endParaRPr lang="en-AU" sz="150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bl>
          </a:graphicData>
        </a:graphic>
      </p:graphicFrame>
      <p:pic>
        <p:nvPicPr>
          <p:cNvPr id="7" name="Graphic 6">
            <a:extLst>
              <a:ext uri="{FF2B5EF4-FFF2-40B4-BE49-F238E27FC236}">
                <a16:creationId xmlns:a16="http://schemas.microsoft.com/office/drawing/2014/main" id="{C89C864E-D8F0-2299-DD78-F802F3C5909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18634" y="2395836"/>
            <a:ext cx="390339" cy="390339"/>
          </a:xfrm>
          <a:prstGeom prst="rect">
            <a:avLst/>
          </a:prstGeom>
        </p:spPr>
      </p:pic>
      <p:sp>
        <p:nvSpPr>
          <p:cNvPr id="3" name="Slide Number Placeholder 4">
            <a:extLst>
              <a:ext uri="{FF2B5EF4-FFF2-40B4-BE49-F238E27FC236}">
                <a16:creationId xmlns:a16="http://schemas.microsoft.com/office/drawing/2014/main" id="{F6644A35-04AB-09DF-0F78-21AECE66DF0C}"/>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Health Check Review: Guideline and Workbook</a:t>
            </a:r>
          </a:p>
        </p:txBody>
      </p:sp>
    </p:spTree>
    <p:extLst>
      <p:ext uri="{BB962C8B-B14F-4D97-AF65-F5344CB8AC3E}">
        <p14:creationId xmlns:p14="http://schemas.microsoft.com/office/powerpoint/2010/main" val="2893558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E105E0-540C-F16C-CB2C-126C0AC34CAE}"/>
              </a:ext>
            </a:extLst>
          </p:cNvPr>
          <p:cNvSpPr/>
          <p:nvPr/>
        </p:nvSpPr>
        <p:spPr>
          <a:xfrm>
            <a:off x="0" y="-1"/>
            <a:ext cx="10862135"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dirty="0">
                <a:solidFill>
                  <a:schemeClr val="bg1"/>
                </a:solidFill>
              </a:rPr>
              <a:t>Digital NSW </a:t>
            </a:r>
            <a:r>
              <a:rPr lang="en-AU" dirty="0">
                <a:solidFill>
                  <a:schemeClr val="bg1"/>
                </a:solidFill>
                <a:latin typeface="+mn-lt"/>
              </a:rPr>
              <a:t>| DSSA</a:t>
            </a:r>
          </a:p>
        </p:txBody>
      </p:sp>
      <p:sp>
        <p:nvSpPr>
          <p:cNvPr id="5" name="Title 16">
            <a:extLst>
              <a:ext uri="{FF2B5EF4-FFF2-40B4-BE49-F238E27FC236}">
                <a16:creationId xmlns:a16="http://schemas.microsoft.com/office/drawing/2014/main" id="{48DF7C40-44C3-B547-2D08-B6DBF535D558}"/>
              </a:ext>
            </a:extLst>
          </p:cNvPr>
          <p:cNvSpPr txBox="1">
            <a:spLocks/>
          </p:cNvSpPr>
          <p:nvPr/>
        </p:nvSpPr>
        <p:spPr>
          <a:xfrm>
            <a:off x="1190229" y="1748046"/>
            <a:ext cx="5752424" cy="1680954"/>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r>
              <a:rPr lang="en-AU" sz="4000">
                <a:solidFill>
                  <a:schemeClr val="bg1"/>
                </a:solidFill>
              </a:rPr>
              <a:t>Review </a:t>
            </a:r>
            <a:br>
              <a:rPr lang="en-AU" sz="4000">
                <a:solidFill>
                  <a:schemeClr val="bg1"/>
                </a:solidFill>
              </a:rPr>
            </a:br>
            <a:r>
              <a:rPr lang="en-AU" sz="4000">
                <a:solidFill>
                  <a:schemeClr val="bg1"/>
                </a:solidFill>
              </a:rPr>
              <a:t>communications protocols</a:t>
            </a:r>
          </a:p>
        </p:txBody>
      </p:sp>
      <p:cxnSp>
        <p:nvCxnSpPr>
          <p:cNvPr id="7" name="Straight Connector 6">
            <a:extLst>
              <a:ext uri="{FF2B5EF4-FFF2-40B4-BE49-F238E27FC236}">
                <a16:creationId xmlns:a16="http://schemas.microsoft.com/office/drawing/2014/main" id="{390D3E61-2418-8AD7-FEFB-D531B893E977}"/>
              </a:ext>
            </a:extLst>
          </p:cNvPr>
          <p:cNvCxnSpPr>
            <a:cxnSpLocks/>
          </p:cNvCxnSpPr>
          <p:nvPr/>
        </p:nvCxnSpPr>
        <p:spPr>
          <a:xfrm>
            <a:off x="928048" y="1761694"/>
            <a:ext cx="0" cy="50963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descr="A colorful lines on a black background&#10;&#10;Description automatically generated">
            <a:extLst>
              <a:ext uri="{FF2B5EF4-FFF2-40B4-BE49-F238E27FC236}">
                <a16:creationId xmlns:a16="http://schemas.microsoft.com/office/drawing/2014/main" id="{8D98B451-3D54-1106-08F0-7368A7C5AB5A}"/>
              </a:ext>
            </a:extLst>
          </p:cNvPr>
          <p:cNvPicPr>
            <a:picLocks noChangeAspect="1"/>
          </p:cNvPicPr>
          <p:nvPr/>
        </p:nvPicPr>
        <p:blipFill>
          <a:blip r:embed="rId2">
            <a:extLst>
              <a:ext uri="{28A0092B-C50C-407E-A947-70E740481C1C}">
                <a14:useLocalDpi xmlns:a14="http://schemas.microsoft.com/office/drawing/2010/main" val="0"/>
              </a:ext>
            </a:extLst>
          </a:blip>
          <a:srcRect l="30462"/>
          <a:stretch/>
        </p:blipFill>
        <p:spPr>
          <a:xfrm>
            <a:off x="4688129" y="1863775"/>
            <a:ext cx="6174006" cy="4994225"/>
          </a:xfrm>
          <a:prstGeom prst="rect">
            <a:avLst/>
          </a:prstGeom>
        </p:spPr>
      </p:pic>
    </p:spTree>
    <p:extLst>
      <p:ext uri="{BB962C8B-B14F-4D97-AF65-F5344CB8AC3E}">
        <p14:creationId xmlns:p14="http://schemas.microsoft.com/office/powerpoint/2010/main" val="439789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1C40DE-27D5-EBD8-95FE-020399EBB2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n-AU"/>
              <a:t>Acknowledgement of Country</a:t>
            </a:r>
          </a:p>
        </p:txBody>
      </p:sp>
      <p:sp>
        <p:nvSpPr>
          <p:cNvPr id="5" name="Content Placeholder 4"/>
          <p:cNvSpPr>
            <a:spLocks noGrp="1"/>
          </p:cNvSpPr>
          <p:nvPr>
            <p:ph idx="1"/>
          </p:nvPr>
        </p:nvSpPr>
        <p:spPr>
          <a:xfrm>
            <a:off x="360000" y="1800000"/>
            <a:ext cx="4502286" cy="4320000"/>
          </a:xfrm>
        </p:spPr>
        <p:txBody>
          <a:bodyPr numCol="1"/>
          <a:lstStyle/>
          <a:p>
            <a:r>
              <a:rPr lang="en-AU" dirty="0"/>
              <a:t>Digital Strategy, Sourcing and Assurance (DSSA) acknowledges and respects the Traditional Custodians of the lands on which we live, walk and work. </a:t>
            </a:r>
          </a:p>
          <a:p>
            <a:r>
              <a:rPr lang="en-AU" dirty="0"/>
              <a:t>We pay our respects to Elders past, present and future, and celebrate Aboriginal people's unique cultural and spiritual connection to lands, waters and seas.</a:t>
            </a:r>
          </a:p>
        </p:txBody>
      </p:sp>
      <p:pic>
        <p:nvPicPr>
          <p:cNvPr id="6" name="Picture 5" descr="NSW Government logo">
            <a:extLst>
              <a:ext uri="{FF2B5EF4-FFF2-40B4-BE49-F238E27FC236}">
                <a16:creationId xmlns:a16="http://schemas.microsoft.com/office/drawing/2014/main" id="{A8B75523-5A52-21FE-F0EE-59DC954359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cxnSp>
        <p:nvCxnSpPr>
          <p:cNvPr id="7" name="Straight Connector 6">
            <a:extLst>
              <a:ext uri="{FF2B5EF4-FFF2-40B4-BE49-F238E27FC236}">
                <a16:creationId xmlns:a16="http://schemas.microsoft.com/office/drawing/2014/main" id="{5D6ABEC2-4813-321E-3660-D253BCC55021}"/>
              </a:ext>
              <a:ext uri="{C183D7F6-B498-43B3-948B-1728B52AA6E4}">
                <adec:decorative xmlns:adec="http://schemas.microsoft.com/office/drawing/2017/decorative" val="1"/>
              </a:ext>
            </a:extLst>
          </p:cNvPr>
          <p:cNvCxnSpPr/>
          <p:nvPr/>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16F8973-D5C6-C7BB-56AF-4BFB3F532F8A}"/>
              </a:ext>
              <a:ext uri="{C183D7F6-B498-43B3-948B-1728B52AA6E4}">
                <adec:decorative xmlns:adec="http://schemas.microsoft.com/office/drawing/2017/decorative" val="1"/>
              </a:ext>
            </a:extLst>
          </p:cNvPr>
          <p:cNvCxnSpPr/>
          <p:nvPr/>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7908E46-4BB0-2516-1A05-21174D2F1957}"/>
              </a:ext>
            </a:extLst>
          </p:cNvPr>
          <p:cNvSpPr>
            <a:spLocks noGrp="1"/>
          </p:cNvSpPr>
          <p:nvPr>
            <p:ph type="sldNum" sz="quarter" idx="10"/>
          </p:nvPr>
        </p:nvSpPr>
        <p:spPr>
          <a:xfrm>
            <a:off x="11124000" y="6467232"/>
            <a:ext cx="720000" cy="180000"/>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8" name="Slide Number Placeholder 3">
            <a:extLst>
              <a:ext uri="{FF2B5EF4-FFF2-40B4-BE49-F238E27FC236}">
                <a16:creationId xmlns:a16="http://schemas.microsoft.com/office/drawing/2014/main" id="{A07E982C-5F59-23BB-6EFB-379FD17590EF}"/>
              </a:ext>
            </a:extLst>
          </p:cNvPr>
          <p:cNvSpPr txBox="1">
            <a:spLocks/>
          </p:cNvSpPr>
          <p:nvPr/>
        </p:nvSpPr>
        <p:spPr>
          <a:xfrm>
            <a:off x="360000" y="6467232"/>
            <a:ext cx="4385536" cy="180000"/>
          </a:xfrm>
          <a:prstGeom prst="rect">
            <a:avLst/>
          </a:prstGeom>
        </p:spPr>
        <p:txBody>
          <a:bodyPr vert="horz" lIns="0" tIns="0" rIns="0" bIns="0" rtlCol="0" anchor="t"/>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Health Check Review: Guideline and Workbook</a:t>
            </a:r>
          </a:p>
        </p:txBody>
      </p:sp>
    </p:spTree>
    <p:extLst>
      <p:ext uri="{BB962C8B-B14F-4D97-AF65-F5344CB8AC3E}">
        <p14:creationId xmlns:p14="http://schemas.microsoft.com/office/powerpoint/2010/main" val="1592862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Review communications protocol</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20</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E60055D2-EC6F-8FA9-F3E1-00CC77201E8B}"/>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7" name="Table 6">
            <a:extLst>
              <a:ext uri="{FF2B5EF4-FFF2-40B4-BE49-F238E27FC236}">
                <a16:creationId xmlns:a16="http://schemas.microsoft.com/office/drawing/2014/main" id="{FCAA416E-CA51-BCA4-03C2-2FD5C733C784}"/>
              </a:ext>
            </a:extLst>
          </p:cNvPr>
          <p:cNvGraphicFramePr>
            <a:graphicFrameLocks noGrp="1"/>
          </p:cNvGraphicFramePr>
          <p:nvPr>
            <p:extLst>
              <p:ext uri="{D42A27DB-BD31-4B8C-83A1-F6EECF244321}">
                <p14:modId xmlns:p14="http://schemas.microsoft.com/office/powerpoint/2010/main" val="1102195889"/>
              </p:ext>
            </p:extLst>
          </p:nvPr>
        </p:nvGraphicFramePr>
        <p:xfrm>
          <a:off x="359996" y="1799998"/>
          <a:ext cx="10800000" cy="3823223"/>
        </p:xfrm>
        <a:graphic>
          <a:graphicData uri="http://schemas.openxmlformats.org/drawingml/2006/table">
            <a:tbl>
              <a:tblPr firstRow="1" bandRow="1">
                <a:tableStyleId>{72833802-FEF1-4C79-8D5D-14CF1EAF98D9}</a:tableStyleId>
              </a:tblPr>
              <a:tblGrid>
                <a:gridCol w="1440000">
                  <a:extLst>
                    <a:ext uri="{9D8B030D-6E8A-4147-A177-3AD203B41FA5}">
                      <a16:colId xmlns:a16="http://schemas.microsoft.com/office/drawing/2014/main" val="4260395803"/>
                    </a:ext>
                  </a:extLst>
                </a:gridCol>
                <a:gridCol w="9360000">
                  <a:extLst>
                    <a:ext uri="{9D8B030D-6E8A-4147-A177-3AD203B41FA5}">
                      <a16:colId xmlns:a16="http://schemas.microsoft.com/office/drawing/2014/main" val="199249759"/>
                    </a:ext>
                  </a:extLst>
                </a:gridCol>
              </a:tblGrid>
              <a:tr h="376777">
                <a:tc>
                  <a:txBody>
                    <a:bodyPr/>
                    <a:lstStyle/>
                    <a:p>
                      <a:r>
                        <a:rPr lang="en-AU" sz="1400" b="1" i="0">
                          <a:latin typeface="Public Sans SemiBold" pitchFamily="2" charset="77"/>
                        </a:rPr>
                        <a:t>Topic</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400" b="1" i="0">
                          <a:latin typeface="Public Sans SemiBold" pitchFamily="2" charset="77"/>
                        </a:rPr>
                        <a:t>Details</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1626202">
                <a:tc>
                  <a:txBody>
                    <a:bodyPr/>
                    <a:lstStyle/>
                    <a:p>
                      <a:pPr>
                        <a:spcAft>
                          <a:spcPts val="400"/>
                        </a:spcAft>
                      </a:pPr>
                      <a:r>
                        <a:rPr lang="en-AU" sz="1400">
                          <a:solidFill>
                            <a:schemeClr val="tx1"/>
                          </a:solidFill>
                        </a:rPr>
                        <a:t>Report Confidentiality</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spcAft>
                          <a:spcPts val="400"/>
                        </a:spcAft>
                        <a:buFont typeface="Arial" panose="020B0604020202020204" pitchFamily="34" charset="0"/>
                        <a:buChar char="•"/>
                      </a:pPr>
                      <a:r>
                        <a:rPr lang="en-AU" sz="1400"/>
                        <a:t>Review Reports are primarily for the consideration and noting of the NSW Cabinet to assist them in making key decisions about the project or to take action as required. </a:t>
                      </a:r>
                    </a:p>
                    <a:p>
                      <a:pPr marL="285750" indent="-285750">
                        <a:spcAft>
                          <a:spcPts val="400"/>
                        </a:spcAft>
                        <a:buFont typeface="Arial" panose="020B0604020202020204" pitchFamily="34" charset="0"/>
                        <a:buChar char="•"/>
                      </a:pPr>
                      <a:r>
                        <a:rPr lang="en-AU" sz="1400"/>
                        <a:t>All Review Reports are marked “OFFICIAL: Sensitive - NSW Cabinet” and are submitted to Cabinet. </a:t>
                      </a:r>
                    </a:p>
                    <a:p>
                      <a:pPr marL="285750" indent="-285750">
                        <a:spcAft>
                          <a:spcPts val="400"/>
                        </a:spcAft>
                        <a:buFont typeface="Arial" panose="020B0604020202020204" pitchFamily="34" charset="0"/>
                        <a:buChar char="•"/>
                      </a:pPr>
                      <a:r>
                        <a:rPr lang="en-AU" sz="1400"/>
                        <a:t>All participants must keep all information, including documentation, confidential at all times.  </a:t>
                      </a:r>
                    </a:p>
                    <a:p>
                      <a:pPr marL="285750" indent="-285750">
                        <a:spcAft>
                          <a:spcPts val="400"/>
                        </a:spcAft>
                        <a:buFont typeface="Arial" panose="020B0604020202020204" pitchFamily="34" charset="0"/>
                        <a:buChar char="•"/>
                      </a:pPr>
                      <a:r>
                        <a:rPr lang="en-AU" sz="1400"/>
                        <a:t>Review Team Members must not directly contact the agency or stakeholders without the permission of the GCA Review Manager.</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1820221">
                <a:tc>
                  <a:txBody>
                    <a:bodyPr/>
                    <a:lstStyle/>
                    <a:p>
                      <a:pPr>
                        <a:spcAft>
                          <a:spcPts val="400"/>
                        </a:spcAft>
                      </a:pPr>
                      <a:r>
                        <a:rPr lang="en-AU" sz="1400">
                          <a:solidFill>
                            <a:schemeClr val="tx1"/>
                          </a:solidFill>
                        </a:rPr>
                        <a:t>Report Distribution</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spcAft>
                          <a:spcPts val="400"/>
                        </a:spcAft>
                        <a:buFont typeface="Arial" panose="020B0604020202020204" pitchFamily="34" charset="0"/>
                        <a:buChar char="•"/>
                      </a:pPr>
                      <a:r>
                        <a:rPr lang="en-AU" sz="1400"/>
                        <a:t>The Reviewer Team must not distribute copies of any versions of Review Reports directly to agencies, project teams or any other party. </a:t>
                      </a:r>
                    </a:p>
                    <a:p>
                      <a:pPr marL="285750" indent="-285750">
                        <a:spcAft>
                          <a:spcPts val="400"/>
                        </a:spcAft>
                        <a:buFont typeface="Arial" panose="020B0604020202020204" pitchFamily="34" charset="0"/>
                        <a:buChar char="•"/>
                      </a:pPr>
                      <a:r>
                        <a:rPr lang="en-AU" sz="1400"/>
                        <a:t>The Reviewer Team sends the final draft of the Review Report to the GCA for review and distribution. </a:t>
                      </a:r>
                    </a:p>
                    <a:p>
                      <a:pPr marL="285750" indent="-285750">
                        <a:spcAft>
                          <a:spcPts val="400"/>
                        </a:spcAft>
                        <a:buFont typeface="Arial" panose="020B0604020202020204" pitchFamily="34" charset="0"/>
                        <a:buChar char="•"/>
                      </a:pPr>
                      <a:r>
                        <a:rPr lang="en-AU" sz="1400"/>
                        <a:t>There is no ‘informal’ element to a Gateway Review or the Review Report, and action will be taken if a Review Report is distributed without permission of the GCA. </a:t>
                      </a:r>
                    </a:p>
                    <a:p>
                      <a:pPr marL="285750" indent="-285750">
                        <a:spcAft>
                          <a:spcPts val="400"/>
                        </a:spcAft>
                        <a:buFont typeface="Arial" panose="020B0604020202020204" pitchFamily="34" charset="0"/>
                        <a:buChar char="•"/>
                      </a:pPr>
                      <a:r>
                        <a:rPr lang="en-AU" sz="1400"/>
                        <a:t>The Reviewer Team may not keep any copies of any version of the Review Report, or supporting documents, following submission to the GCA.</a:t>
                      </a:r>
                      <a:endParaRPr lang="en-AU" sz="140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bl>
          </a:graphicData>
        </a:graphic>
      </p:graphicFrame>
      <p:sp>
        <p:nvSpPr>
          <p:cNvPr id="3" name="Slide Number Placeholder 4">
            <a:extLst>
              <a:ext uri="{FF2B5EF4-FFF2-40B4-BE49-F238E27FC236}">
                <a16:creationId xmlns:a16="http://schemas.microsoft.com/office/drawing/2014/main" id="{1174A19F-6DDE-505E-8F06-1104BB869EE8}"/>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Health Check Review: Guideline and Workbook</a:t>
            </a:r>
          </a:p>
        </p:txBody>
      </p:sp>
    </p:spTree>
    <p:extLst>
      <p:ext uri="{BB962C8B-B14F-4D97-AF65-F5344CB8AC3E}">
        <p14:creationId xmlns:p14="http://schemas.microsoft.com/office/powerpoint/2010/main" val="756012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Review communications protocol</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21</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E60055D2-EC6F-8FA9-F3E1-00CC77201E8B}"/>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7" name="Table 6">
            <a:extLst>
              <a:ext uri="{FF2B5EF4-FFF2-40B4-BE49-F238E27FC236}">
                <a16:creationId xmlns:a16="http://schemas.microsoft.com/office/drawing/2014/main" id="{FCAA416E-CA51-BCA4-03C2-2FD5C733C784}"/>
              </a:ext>
            </a:extLst>
          </p:cNvPr>
          <p:cNvGraphicFramePr>
            <a:graphicFrameLocks noGrp="1"/>
          </p:cNvGraphicFramePr>
          <p:nvPr>
            <p:extLst>
              <p:ext uri="{D42A27DB-BD31-4B8C-83A1-F6EECF244321}">
                <p14:modId xmlns:p14="http://schemas.microsoft.com/office/powerpoint/2010/main" val="198852694"/>
              </p:ext>
            </p:extLst>
          </p:nvPr>
        </p:nvGraphicFramePr>
        <p:xfrm>
          <a:off x="359995" y="1799998"/>
          <a:ext cx="10800000" cy="4108160"/>
        </p:xfrm>
        <a:graphic>
          <a:graphicData uri="http://schemas.openxmlformats.org/drawingml/2006/table">
            <a:tbl>
              <a:tblPr firstRow="1" bandRow="1">
                <a:tableStyleId>{72833802-FEF1-4C79-8D5D-14CF1EAF98D9}</a:tableStyleId>
              </a:tblPr>
              <a:tblGrid>
                <a:gridCol w="1440000">
                  <a:extLst>
                    <a:ext uri="{9D8B030D-6E8A-4147-A177-3AD203B41FA5}">
                      <a16:colId xmlns:a16="http://schemas.microsoft.com/office/drawing/2014/main" val="4260395803"/>
                    </a:ext>
                  </a:extLst>
                </a:gridCol>
                <a:gridCol w="9360000">
                  <a:extLst>
                    <a:ext uri="{9D8B030D-6E8A-4147-A177-3AD203B41FA5}">
                      <a16:colId xmlns:a16="http://schemas.microsoft.com/office/drawing/2014/main" val="199249759"/>
                    </a:ext>
                  </a:extLst>
                </a:gridCol>
              </a:tblGrid>
              <a:tr h="376749">
                <a:tc>
                  <a:txBody>
                    <a:bodyPr/>
                    <a:lstStyle/>
                    <a:p>
                      <a:r>
                        <a:rPr lang="en-AU" sz="1400" b="1" i="0">
                          <a:latin typeface="Public Sans SemiBold" pitchFamily="2" charset="77"/>
                        </a:rPr>
                        <a:t>Topic</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400" b="1" i="0">
                          <a:latin typeface="Public Sans SemiBold" pitchFamily="2" charset="77"/>
                        </a:rPr>
                        <a:t>Details</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1280865">
                <a:tc>
                  <a:txBody>
                    <a:bodyPr/>
                    <a:lstStyle/>
                    <a:p>
                      <a:pPr>
                        <a:spcAft>
                          <a:spcPts val="400"/>
                        </a:spcAft>
                      </a:pPr>
                      <a:r>
                        <a:rPr lang="en-AU" sz="1400">
                          <a:solidFill>
                            <a:schemeClr val="tx1"/>
                          </a:solidFill>
                        </a:rPr>
                        <a:t>Review </a:t>
                      </a:r>
                      <a:br>
                        <a:rPr lang="en-AU" sz="1400">
                          <a:solidFill>
                            <a:schemeClr val="tx1"/>
                          </a:solidFill>
                        </a:rPr>
                      </a:br>
                      <a:r>
                        <a:rPr lang="en-AU" sz="1400">
                          <a:solidFill>
                            <a:schemeClr val="tx1"/>
                          </a:solidFill>
                        </a:rPr>
                        <a:t>Debrief</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spcAft>
                          <a:spcPts val="400"/>
                        </a:spcAft>
                        <a:buFont typeface="Arial" panose="020B0604020202020204" pitchFamily="34" charset="0"/>
                        <a:buChar char="•"/>
                      </a:pPr>
                      <a:r>
                        <a:rPr lang="en-AU" sz="1400"/>
                        <a:t>The GCA Review Manager and the Reviewer Team will agree on the process and timing to conduct a Review debrief with the Accountable Agency following the development of the Review Report. The GCA Review Manager will approve the agency representatives that attend the debrief and may attend the debrief.  </a:t>
                      </a:r>
                    </a:p>
                    <a:p>
                      <a:pPr marL="285750" indent="-285750">
                        <a:spcAft>
                          <a:spcPts val="400"/>
                        </a:spcAft>
                        <a:buFont typeface="Arial" panose="020B0604020202020204" pitchFamily="34" charset="0"/>
                        <a:buChar char="•"/>
                      </a:pPr>
                      <a:r>
                        <a:rPr lang="en-AU" sz="1400"/>
                        <a:t>There is no ‘informal’ element to Gateway Reviews. A debrief to the SRO or any agency executive must not occur without the approval of the GCA representative.</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1382452">
                <a:tc>
                  <a:txBody>
                    <a:bodyPr/>
                    <a:lstStyle/>
                    <a:p>
                      <a:pPr>
                        <a:spcAft>
                          <a:spcPts val="400"/>
                        </a:spcAft>
                      </a:pPr>
                      <a:r>
                        <a:rPr lang="en-AU" sz="1400">
                          <a:solidFill>
                            <a:schemeClr val="tx1"/>
                          </a:solidFill>
                        </a:rPr>
                        <a:t>Report </a:t>
                      </a:r>
                      <a:br>
                        <a:rPr lang="en-AU" sz="1400">
                          <a:solidFill>
                            <a:schemeClr val="tx1"/>
                          </a:solidFill>
                        </a:rPr>
                      </a:br>
                      <a:r>
                        <a:rPr lang="en-AU" sz="1400">
                          <a:solidFill>
                            <a:schemeClr val="tx1"/>
                          </a:solidFill>
                        </a:rPr>
                        <a:t>Format</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spcAft>
                          <a:spcPts val="400"/>
                        </a:spcAft>
                        <a:buFont typeface="Arial" panose="020B0604020202020204" pitchFamily="34" charset="0"/>
                        <a:buChar char="•"/>
                      </a:pPr>
                      <a:r>
                        <a:rPr lang="en-AU" sz="1400"/>
                        <a:t>All Review Reports must include a document control table. </a:t>
                      </a:r>
                    </a:p>
                    <a:p>
                      <a:pPr marL="285750" indent="-285750">
                        <a:spcAft>
                          <a:spcPts val="400"/>
                        </a:spcAft>
                        <a:buFont typeface="Arial" panose="020B0604020202020204" pitchFamily="34" charset="0"/>
                        <a:buChar char="•"/>
                      </a:pPr>
                      <a:r>
                        <a:rPr lang="en-AU" sz="1400"/>
                        <a:t>All Review Reports must include a list of people interviewed by the Lead Reviewer. </a:t>
                      </a:r>
                    </a:p>
                    <a:p>
                      <a:pPr marL="285750" indent="-285750">
                        <a:spcAft>
                          <a:spcPts val="400"/>
                        </a:spcAft>
                        <a:buFont typeface="Arial" panose="020B0604020202020204" pitchFamily="34" charset="0"/>
                        <a:buChar char="•"/>
                      </a:pPr>
                      <a:r>
                        <a:rPr lang="en-AU" sz="1400"/>
                        <a:t>All versions of reports issued by the Reviewer Team to the GCA are to be in MS WORD format. </a:t>
                      </a:r>
                    </a:p>
                    <a:p>
                      <a:pPr marL="285750" indent="-285750">
                        <a:spcAft>
                          <a:spcPts val="400"/>
                        </a:spcAft>
                        <a:buFont typeface="Arial" panose="020B0604020202020204" pitchFamily="34" charset="0"/>
                        <a:buChar char="•"/>
                      </a:pPr>
                      <a:r>
                        <a:rPr lang="en-AU" sz="1400"/>
                        <a:t>The final Review Report issued to the Accountable Agency SRO is to be watermarked as ‘FINAL’ and issued in PDF.</a:t>
                      </a:r>
                      <a:endParaRPr lang="en-AU" sz="140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r h="1067534">
                <a:tc>
                  <a:txBody>
                    <a:bodyPr/>
                    <a:lstStyle/>
                    <a:p>
                      <a:pPr>
                        <a:spcAft>
                          <a:spcPts val="400"/>
                        </a:spcAft>
                      </a:pPr>
                      <a:r>
                        <a:rPr lang="en-AU" sz="1400">
                          <a:solidFill>
                            <a:schemeClr val="tx1"/>
                          </a:solidFill>
                        </a:rPr>
                        <a:t>Report Transmittal</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lgn="l" defTabSz="914377" rtl="0" eaLnBrk="1" latinLnBrk="0" hangingPunct="1">
                        <a:spcAft>
                          <a:spcPts val="400"/>
                        </a:spcAft>
                        <a:buFont typeface="Arial" panose="020B0604020202020204" pitchFamily="34" charset="0"/>
                        <a:buChar char="•"/>
                      </a:pPr>
                      <a:r>
                        <a:rPr lang="en-AU" sz="1400" kern="1200">
                          <a:solidFill>
                            <a:schemeClr val="tx1"/>
                          </a:solidFill>
                          <a:latin typeface="+mn-lt"/>
                          <a:ea typeface="+mn-ea"/>
                          <a:cs typeface="+mn-cs"/>
                        </a:rPr>
                        <a:t>The GCA is required to keep a record of all parties, noting the Review Report version, and to whom the reports are issued. </a:t>
                      </a:r>
                    </a:p>
                    <a:p>
                      <a:pPr marL="285750" indent="-285750" algn="l" defTabSz="914377" rtl="0" eaLnBrk="1" latinLnBrk="0" hangingPunct="1">
                        <a:spcAft>
                          <a:spcPts val="400"/>
                        </a:spcAft>
                        <a:buFont typeface="Arial" panose="020B0604020202020204" pitchFamily="34" charset="0"/>
                        <a:buChar char="•"/>
                      </a:pPr>
                      <a:r>
                        <a:rPr lang="en-AU" sz="1400" kern="1200">
                          <a:solidFill>
                            <a:schemeClr val="tx1"/>
                          </a:solidFill>
                          <a:latin typeface="+mn-lt"/>
                          <a:ea typeface="+mn-ea"/>
                          <a:cs typeface="+mn-cs"/>
                        </a:rPr>
                        <a:t>Reviewers should minimise the use of hard copies of Accountable Agency documents and must not keep documents in any form following the Review.</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28040358"/>
                  </a:ext>
                </a:extLst>
              </a:tr>
            </a:tbl>
          </a:graphicData>
        </a:graphic>
      </p:graphicFrame>
      <p:sp>
        <p:nvSpPr>
          <p:cNvPr id="3" name="Slide Number Placeholder 4">
            <a:extLst>
              <a:ext uri="{FF2B5EF4-FFF2-40B4-BE49-F238E27FC236}">
                <a16:creationId xmlns:a16="http://schemas.microsoft.com/office/drawing/2014/main" id="{A27B788F-2712-EBD7-7688-FF56D31CAAF0}"/>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Health Check Review: Guideline and Workbook</a:t>
            </a:r>
          </a:p>
        </p:txBody>
      </p:sp>
    </p:spTree>
    <p:extLst>
      <p:ext uri="{BB962C8B-B14F-4D97-AF65-F5344CB8AC3E}">
        <p14:creationId xmlns:p14="http://schemas.microsoft.com/office/powerpoint/2010/main" val="3212364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90627D-FF9A-B72A-6ABE-88866B46C21C}"/>
              </a:ext>
            </a:extLst>
          </p:cNvPr>
          <p:cNvSpPr/>
          <p:nvPr/>
        </p:nvSpPr>
        <p:spPr>
          <a:xfrm>
            <a:off x="6672262" y="1799998"/>
            <a:ext cx="5171737" cy="42643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Gateway Review Report</a:t>
            </a:r>
          </a:p>
        </p:txBody>
      </p:sp>
      <p:sp>
        <p:nvSpPr>
          <p:cNvPr id="3" name="Content Placeholder 2">
            <a:extLst>
              <a:ext uri="{FF2B5EF4-FFF2-40B4-BE49-F238E27FC236}">
                <a16:creationId xmlns:a16="http://schemas.microsoft.com/office/drawing/2014/main" id="{E61C730A-0157-EBDE-0B7E-558267ACC025}"/>
              </a:ext>
            </a:extLst>
          </p:cNvPr>
          <p:cNvSpPr>
            <a:spLocks noGrp="1"/>
          </p:cNvSpPr>
          <p:nvPr>
            <p:ph idx="1"/>
          </p:nvPr>
        </p:nvSpPr>
        <p:spPr>
          <a:xfrm>
            <a:off x="360000" y="1799999"/>
            <a:ext cx="5998598" cy="4320000"/>
          </a:xfrm>
        </p:spPr>
        <p:txBody>
          <a:bodyPr/>
          <a:lstStyle/>
          <a:p>
            <a:pPr marL="342900" indent="-342900">
              <a:spcAft>
                <a:spcPts val="1000"/>
              </a:spcAft>
              <a:buFont typeface="Arial" panose="020B0604020202020204" pitchFamily="34" charset="0"/>
              <a:buChar char="•"/>
            </a:pPr>
            <a:r>
              <a:rPr lang="en-AU" sz="1700"/>
              <a:t>The primary output of a Gateway Review is a high-quality written report that is candid and clear, absent of errors and without contradiction and inconsistencies.  </a:t>
            </a:r>
          </a:p>
          <a:p>
            <a:pPr marL="342900" indent="-342900">
              <a:spcAft>
                <a:spcPts val="1000"/>
              </a:spcAft>
              <a:buFont typeface="Arial" panose="020B0604020202020204" pitchFamily="34" charset="0"/>
              <a:buChar char="•"/>
            </a:pPr>
            <a:r>
              <a:rPr lang="en-AU" sz="1700"/>
              <a:t>The primary purpose of the Review Report is to inform the NSW Cabinet of project status and issues, with recommendations so appropriate action can be taken.</a:t>
            </a:r>
          </a:p>
          <a:p>
            <a:pPr marL="342900" indent="-342900">
              <a:spcAft>
                <a:spcPts val="1000"/>
              </a:spcAft>
              <a:buFont typeface="Arial" panose="020B0604020202020204" pitchFamily="34" charset="0"/>
              <a:buChar char="•"/>
            </a:pPr>
            <a:r>
              <a:rPr lang="en-AU" sz="1700"/>
              <a:t>The Review Team should utilise the appropriate Review Report template incorporating the Gateway Review Ratings and the Review Recommendations Table. </a:t>
            </a:r>
          </a:p>
          <a:p>
            <a:pPr marL="342900" indent="-342900">
              <a:spcAft>
                <a:spcPts val="1000"/>
              </a:spcAft>
              <a:buFont typeface="Arial" panose="020B0604020202020204" pitchFamily="34" charset="0"/>
              <a:buChar char="•"/>
            </a:pPr>
            <a:r>
              <a:rPr lang="en-AU" sz="1700"/>
              <a:t>The Health Check Report should be succinct and between 10 and 15 pages.</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22</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4">
            <a:extLst>
              <a:ext uri="{FF2B5EF4-FFF2-40B4-BE49-F238E27FC236}">
                <a16:creationId xmlns:a16="http://schemas.microsoft.com/office/drawing/2014/main" id="{BDFFA79E-9A68-A41B-276B-FEC7FEE8BF63}"/>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Health Check Review: Guideline and Workbook</a:t>
            </a:r>
          </a:p>
        </p:txBody>
      </p:sp>
      <p:pic>
        <p:nvPicPr>
          <p:cNvPr id="9" name="Picture 8" descr="A blue and red cover with white text&#10;&#10;Description automatically generated">
            <a:extLst>
              <a:ext uri="{FF2B5EF4-FFF2-40B4-BE49-F238E27FC236}">
                <a16:creationId xmlns:a16="http://schemas.microsoft.com/office/drawing/2014/main" id="{6551F0A3-F9E1-8A01-0E6C-CD90ED6AF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0736" y="2217670"/>
            <a:ext cx="2414788" cy="3428999"/>
          </a:xfrm>
          <a:prstGeom prst="rect">
            <a:avLst/>
          </a:prstGeom>
        </p:spPr>
      </p:pic>
    </p:spTree>
    <p:extLst>
      <p:ext uri="{BB962C8B-B14F-4D97-AF65-F5344CB8AC3E}">
        <p14:creationId xmlns:p14="http://schemas.microsoft.com/office/powerpoint/2010/main" val="631833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Agency support</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23</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9" name="Content Placeholder 2">
            <a:extLst>
              <a:ext uri="{FF2B5EF4-FFF2-40B4-BE49-F238E27FC236}">
                <a16:creationId xmlns:a16="http://schemas.microsoft.com/office/drawing/2014/main" id="{DB54987B-0AD5-E208-17E7-BC75436B781A}"/>
              </a:ext>
            </a:extLst>
          </p:cNvPr>
          <p:cNvSpPr>
            <a:spLocks noGrp="1"/>
          </p:cNvSpPr>
          <p:nvPr>
            <p:ph idx="1"/>
          </p:nvPr>
        </p:nvSpPr>
        <p:spPr>
          <a:xfrm>
            <a:off x="360000" y="1800000"/>
            <a:ext cx="3680659" cy="4143600"/>
          </a:xfrm>
        </p:spPr>
        <p:txBody>
          <a:bodyPr numCol="1" spcCol="360000"/>
          <a:lstStyle/>
          <a:p>
            <a:pPr marL="342900" indent="-342900">
              <a:spcAft>
                <a:spcPts val="1000"/>
              </a:spcAft>
              <a:buFont typeface="Arial" panose="020B0604020202020204" pitchFamily="34" charset="0"/>
              <a:buChar char="•"/>
            </a:pPr>
            <a:r>
              <a:rPr lang="en-AU" sz="1700" dirty="0"/>
              <a:t>Project documentation – upload to Share</a:t>
            </a:r>
          </a:p>
          <a:p>
            <a:pPr marL="342900" indent="-342900">
              <a:spcAft>
                <a:spcPts val="1000"/>
              </a:spcAft>
              <a:buFont typeface="Arial" panose="020B0604020202020204" pitchFamily="34" charset="0"/>
              <a:buChar char="•"/>
            </a:pPr>
            <a:r>
              <a:rPr lang="en-AU" sz="1700" dirty="0"/>
              <a:t>Planning meeting room and conference call set up point</a:t>
            </a:r>
          </a:p>
          <a:p>
            <a:pPr marL="342900" indent="-342900">
              <a:spcAft>
                <a:spcPts val="1000"/>
              </a:spcAft>
              <a:buFont typeface="Arial" panose="020B0604020202020204" pitchFamily="34" charset="0"/>
              <a:buChar char="•"/>
            </a:pPr>
            <a:r>
              <a:rPr lang="en-AU" sz="1700" dirty="0"/>
              <a:t>Planning meeting invitation</a:t>
            </a:r>
          </a:p>
          <a:p>
            <a:pPr marL="342900" indent="-342900">
              <a:spcAft>
                <a:spcPts val="1000"/>
              </a:spcAft>
              <a:buFont typeface="Arial" panose="020B0604020202020204" pitchFamily="34" charset="0"/>
              <a:buChar char="•"/>
            </a:pPr>
            <a:r>
              <a:rPr lang="en-AU" sz="1700" dirty="0"/>
              <a:t>Planning meeting project presentation</a:t>
            </a:r>
          </a:p>
          <a:p>
            <a:pPr marL="342900" indent="-342900">
              <a:spcAft>
                <a:spcPts val="1000"/>
              </a:spcAft>
              <a:buFont typeface="Arial" panose="020B0604020202020204" pitchFamily="34" charset="0"/>
              <a:buChar char="•"/>
            </a:pPr>
            <a:r>
              <a:rPr lang="en-AU" sz="1700" dirty="0"/>
              <a:t>Interview schedule/register </a:t>
            </a:r>
            <a:br>
              <a:rPr lang="en-AU" sz="1700" dirty="0"/>
            </a:br>
            <a:r>
              <a:rPr lang="en-AU" sz="1700" dirty="0"/>
              <a:t>(prefer 1 person per interview)</a:t>
            </a:r>
          </a:p>
          <a:p>
            <a:pPr marL="342900" indent="-342900">
              <a:spcAft>
                <a:spcPts val="1000"/>
              </a:spcAft>
              <a:buFont typeface="Arial" panose="020B0604020202020204" pitchFamily="34" charset="0"/>
              <a:buChar char="•"/>
            </a:pPr>
            <a:r>
              <a:rPr lang="en-AU" sz="1700" dirty="0"/>
              <a:t>Document register – SharePoint</a:t>
            </a:r>
          </a:p>
        </p:txBody>
      </p:sp>
      <p:pic>
        <p:nvPicPr>
          <p:cNvPr id="10" name="Picture 9" descr="A close up of a logo&#10;&#10;Description automatically generated">
            <a:extLst>
              <a:ext uri="{FF2B5EF4-FFF2-40B4-BE49-F238E27FC236}">
                <a16:creationId xmlns:a16="http://schemas.microsoft.com/office/drawing/2014/main" id="{F7D2F6CE-AE5E-55A5-7866-7E84C84A7DEE}"/>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11" name="Content Placeholder 2">
            <a:extLst>
              <a:ext uri="{FF2B5EF4-FFF2-40B4-BE49-F238E27FC236}">
                <a16:creationId xmlns:a16="http://schemas.microsoft.com/office/drawing/2014/main" id="{B349A16A-4BD6-C931-06DF-EE9D04DEBE17}"/>
              </a:ext>
            </a:extLst>
          </p:cNvPr>
          <p:cNvSpPr txBox="1">
            <a:spLocks/>
          </p:cNvSpPr>
          <p:nvPr/>
        </p:nvSpPr>
        <p:spPr>
          <a:xfrm>
            <a:off x="4575445" y="1800000"/>
            <a:ext cx="3680659"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000"/>
              </a:spcAft>
              <a:buFont typeface="Arial" panose="020B0604020202020204" pitchFamily="34" charset="0"/>
              <a:buChar char="•"/>
            </a:pPr>
            <a:r>
              <a:rPr lang="en-AU" sz="1700" dirty="0"/>
              <a:t>Interview room: </a:t>
            </a:r>
          </a:p>
          <a:p>
            <a:pPr marL="702900" lvl="4" indent="-342900">
              <a:spcAft>
                <a:spcPts val="1000"/>
              </a:spcAft>
              <a:buFont typeface="System Font Regular"/>
              <a:buChar char="–"/>
            </a:pPr>
            <a:r>
              <a:rPr lang="en-AU" sz="1500" dirty="0"/>
              <a:t>Internet access </a:t>
            </a:r>
          </a:p>
          <a:p>
            <a:pPr marL="702900" lvl="4" indent="-342900">
              <a:spcAft>
                <a:spcPts val="1000"/>
              </a:spcAft>
              <a:buFont typeface="System Font Regular"/>
              <a:buChar char="–"/>
            </a:pPr>
            <a:r>
              <a:rPr lang="en-AU" sz="1500" dirty="0"/>
              <a:t>Report writing room with screen</a:t>
            </a:r>
            <a:endParaRPr lang="en-AU" sz="1700" dirty="0"/>
          </a:p>
          <a:p>
            <a:pPr marL="342900" indent="-342900">
              <a:spcAft>
                <a:spcPts val="1000"/>
              </a:spcAft>
              <a:buFont typeface="Arial" panose="020B0604020202020204" pitchFamily="34" charset="0"/>
              <a:buChar char="•"/>
            </a:pPr>
            <a:endParaRPr lang="en-AU" sz="1700" dirty="0"/>
          </a:p>
          <a:p>
            <a:pPr marL="342900" indent="-342900">
              <a:spcAft>
                <a:spcPts val="1000"/>
              </a:spcAft>
              <a:buFont typeface="Arial" panose="020B0604020202020204" pitchFamily="34" charset="0"/>
              <a:buChar char="•"/>
            </a:pPr>
            <a:r>
              <a:rPr lang="en-AU" sz="1700" dirty="0"/>
              <a:t>Interview invitations</a:t>
            </a:r>
          </a:p>
          <a:p>
            <a:pPr marL="342900" indent="-342900">
              <a:spcAft>
                <a:spcPts val="1000"/>
              </a:spcAft>
              <a:buFont typeface="Arial" panose="020B0604020202020204" pitchFamily="34" charset="0"/>
              <a:buChar char="•"/>
            </a:pPr>
            <a:r>
              <a:rPr lang="en-AU" sz="1700" dirty="0"/>
              <a:t>Building access for panel</a:t>
            </a:r>
          </a:p>
          <a:p>
            <a:pPr marL="342900" indent="-342900">
              <a:spcAft>
                <a:spcPts val="1000"/>
              </a:spcAft>
              <a:buFont typeface="Arial" panose="020B0604020202020204" pitchFamily="34" charset="0"/>
              <a:buChar char="•"/>
            </a:pPr>
            <a:r>
              <a:rPr lang="en-AU" sz="1700" dirty="0"/>
              <a:t>Additional documentation and interview requests from the review team panel</a:t>
            </a:r>
          </a:p>
          <a:p>
            <a:pPr marL="342900" indent="-342900">
              <a:spcAft>
                <a:spcPts val="1000"/>
              </a:spcAft>
              <a:buFont typeface="Arial" panose="020B0604020202020204" pitchFamily="34" charset="0"/>
              <a:buChar char="•"/>
            </a:pPr>
            <a:r>
              <a:rPr lang="en-AU" sz="1700" dirty="0"/>
              <a:t>All review expenses</a:t>
            </a:r>
          </a:p>
        </p:txBody>
      </p:sp>
      <p:sp>
        <p:nvSpPr>
          <p:cNvPr id="3" name="Slide Number Placeholder 4">
            <a:extLst>
              <a:ext uri="{FF2B5EF4-FFF2-40B4-BE49-F238E27FC236}">
                <a16:creationId xmlns:a16="http://schemas.microsoft.com/office/drawing/2014/main" id="{54A60B94-021F-779A-9F1E-D1C9BA28D911}"/>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Health Check Review: Guideline and Workbook</a:t>
            </a:r>
          </a:p>
        </p:txBody>
      </p:sp>
    </p:spTree>
    <p:extLst>
      <p:ext uri="{BB962C8B-B14F-4D97-AF65-F5344CB8AC3E}">
        <p14:creationId xmlns:p14="http://schemas.microsoft.com/office/powerpoint/2010/main" val="578956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54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6968-8333-EA75-C8F4-554B4292785C}"/>
              </a:ext>
            </a:extLst>
          </p:cNvPr>
          <p:cNvSpPr>
            <a:spLocks noGrp="1"/>
          </p:cNvSpPr>
          <p:nvPr>
            <p:ph type="title"/>
          </p:nvPr>
        </p:nvSpPr>
        <p:spPr/>
        <p:txBody>
          <a:bodyPr/>
          <a:lstStyle/>
          <a:p>
            <a:r>
              <a:rPr lang="en-AU"/>
              <a:t>Note</a:t>
            </a:r>
          </a:p>
        </p:txBody>
      </p:sp>
      <p:sp>
        <p:nvSpPr>
          <p:cNvPr id="3" name="Content Placeholder 2">
            <a:extLst>
              <a:ext uri="{FF2B5EF4-FFF2-40B4-BE49-F238E27FC236}">
                <a16:creationId xmlns:a16="http://schemas.microsoft.com/office/drawing/2014/main" id="{1F1585D3-43B0-9EA3-980E-C946FF917A80}"/>
              </a:ext>
            </a:extLst>
          </p:cNvPr>
          <p:cNvSpPr>
            <a:spLocks noGrp="1"/>
          </p:cNvSpPr>
          <p:nvPr>
            <p:ph idx="1"/>
          </p:nvPr>
        </p:nvSpPr>
        <p:spPr>
          <a:xfrm>
            <a:off x="360001" y="1799999"/>
            <a:ext cx="5997938" cy="4320000"/>
          </a:xfrm>
        </p:spPr>
        <p:txBody>
          <a:bodyPr/>
          <a:lstStyle/>
          <a:p>
            <a:pPr>
              <a:spcAft>
                <a:spcPts val="1000"/>
              </a:spcAft>
            </a:pPr>
            <a:r>
              <a:rPr lang="en-AU" sz="1700"/>
              <a:t>We are providing users with 3 main documents listed below to supplement the presentation.  </a:t>
            </a:r>
            <a:br>
              <a:rPr lang="en-AU" sz="1700"/>
            </a:br>
            <a:br>
              <a:rPr lang="en-AU" sz="1700"/>
            </a:br>
            <a:r>
              <a:rPr lang="en-AU" sz="1700"/>
              <a:t>These documents should be used by all parties during the review to ensure consistent and high-quality results throughout the process.</a:t>
            </a:r>
          </a:p>
          <a:p>
            <a:pPr>
              <a:spcAft>
                <a:spcPts val="1000"/>
              </a:spcAft>
            </a:pPr>
            <a:endParaRPr lang="en-AU" sz="1700"/>
          </a:p>
          <a:p>
            <a:pPr marL="342900" indent="-342900">
              <a:spcAft>
                <a:spcPts val="1000"/>
              </a:spcAft>
              <a:buFont typeface="+mj-lt"/>
              <a:buAutoNum type="arabicPeriod"/>
            </a:pPr>
            <a:r>
              <a:rPr lang="en-AU" sz="1700"/>
              <a:t>Guideline – Workbook</a:t>
            </a:r>
          </a:p>
          <a:p>
            <a:pPr marL="342900" indent="-342900">
              <a:spcAft>
                <a:spcPts val="1000"/>
              </a:spcAft>
              <a:buFont typeface="+mj-lt"/>
              <a:buAutoNum type="arabicPeriod"/>
            </a:pPr>
            <a:r>
              <a:rPr lang="en-AU" sz="1700"/>
              <a:t>Term of Reference (TOR)</a:t>
            </a:r>
          </a:p>
          <a:p>
            <a:pPr marL="342900" indent="-342900">
              <a:spcAft>
                <a:spcPts val="1000"/>
              </a:spcAft>
              <a:buFont typeface="+mj-lt"/>
              <a:buAutoNum type="arabicPeriod"/>
            </a:pPr>
            <a:r>
              <a:rPr lang="en-AU" sz="1700"/>
              <a:t>Report Template</a:t>
            </a:r>
          </a:p>
          <a:p>
            <a:pPr>
              <a:spcAft>
                <a:spcPts val="1000"/>
              </a:spcAft>
            </a:pPr>
            <a:endParaRPr lang="en-AU" sz="1700"/>
          </a:p>
          <a:p>
            <a:pPr>
              <a:spcAft>
                <a:spcPts val="1000"/>
              </a:spcAft>
            </a:pPr>
            <a:endParaRPr lang="en-AU" sz="1700"/>
          </a:p>
          <a:p>
            <a:pPr>
              <a:spcAft>
                <a:spcPts val="1000"/>
              </a:spcAft>
            </a:pPr>
            <a:r>
              <a:rPr lang="en-AU" sz="1700"/>
              <a:t>Website link: </a:t>
            </a:r>
            <a:r>
              <a:rPr lang="en-AU" sz="1600">
                <a:hlinkClick r:id="rId2"/>
              </a:rPr>
              <a:t>Digital Assurance | Digital NSW</a:t>
            </a:r>
            <a:endParaRPr lang="en-AU" sz="1700">
              <a:highlight>
                <a:srgbClr val="FFFF00"/>
              </a:highlight>
            </a:endParaRPr>
          </a:p>
        </p:txBody>
      </p:sp>
      <p:sp>
        <p:nvSpPr>
          <p:cNvPr id="7" name="Slide Number Placeholder 3">
            <a:extLst>
              <a:ext uri="{FF2B5EF4-FFF2-40B4-BE49-F238E27FC236}">
                <a16:creationId xmlns:a16="http://schemas.microsoft.com/office/drawing/2014/main" id="{DDB083BC-801D-733E-5BBA-3E6E28598679}"/>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person using a tablet&#10;&#10;Description automatically generated">
            <a:extLst>
              <a:ext uri="{FF2B5EF4-FFF2-40B4-BE49-F238E27FC236}">
                <a16:creationId xmlns:a16="http://schemas.microsoft.com/office/drawing/2014/main" id="{7A8FA92C-8F31-C66E-60D8-85C77E53C445}"/>
              </a:ext>
            </a:extLst>
          </p:cNvPr>
          <p:cNvPicPr>
            <a:picLocks noChangeAspect="1"/>
          </p:cNvPicPr>
          <p:nvPr/>
        </p:nvPicPr>
        <p:blipFill>
          <a:blip r:embed="rId3">
            <a:extLst>
              <a:ext uri="{28A0092B-C50C-407E-A947-70E740481C1C}">
                <a14:useLocalDpi xmlns:a14="http://schemas.microsoft.com/office/drawing/2010/main" val="0"/>
              </a:ext>
            </a:extLst>
          </a:blip>
          <a:srcRect l="16995" r="2232"/>
          <a:stretch/>
        </p:blipFill>
        <p:spPr>
          <a:xfrm>
            <a:off x="6672262" y="1799998"/>
            <a:ext cx="5171737" cy="4264343"/>
          </a:xfrm>
          <a:prstGeom prst="rect">
            <a:avLst/>
          </a:prstGeom>
        </p:spPr>
      </p:pic>
      <p:sp>
        <p:nvSpPr>
          <p:cNvPr id="4" name="Slide Number Placeholder 4">
            <a:extLst>
              <a:ext uri="{FF2B5EF4-FFF2-40B4-BE49-F238E27FC236}">
                <a16:creationId xmlns:a16="http://schemas.microsoft.com/office/drawing/2014/main" id="{26AFFD3E-807C-D68F-ADED-80BBA8B77438}"/>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Health Check Review: Guideline and Workbook</a:t>
            </a:r>
          </a:p>
        </p:txBody>
      </p:sp>
    </p:spTree>
    <p:extLst>
      <p:ext uri="{BB962C8B-B14F-4D97-AF65-F5344CB8AC3E}">
        <p14:creationId xmlns:p14="http://schemas.microsoft.com/office/powerpoint/2010/main" val="946043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CA886890-536E-7D6D-66BE-360A01F1FEA6}"/>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The Digital Assurance Framework</a:t>
            </a:r>
          </a:p>
        </p:txBody>
      </p:sp>
      <p:sp>
        <p:nvSpPr>
          <p:cNvPr id="3" name="Content Placeholder 2">
            <a:extLst>
              <a:ext uri="{FF2B5EF4-FFF2-40B4-BE49-F238E27FC236}">
                <a16:creationId xmlns:a16="http://schemas.microsoft.com/office/drawing/2014/main" id="{E61C730A-0157-EBDE-0B7E-558267ACC025}"/>
              </a:ext>
            </a:extLst>
          </p:cNvPr>
          <p:cNvSpPr>
            <a:spLocks noGrp="1"/>
          </p:cNvSpPr>
          <p:nvPr>
            <p:ph idx="1"/>
          </p:nvPr>
        </p:nvSpPr>
        <p:spPr>
          <a:xfrm>
            <a:off x="360000" y="1799999"/>
            <a:ext cx="5855063" cy="4320000"/>
          </a:xfrm>
        </p:spPr>
        <p:txBody>
          <a:bodyPr/>
          <a:lstStyle/>
          <a:p>
            <a:pPr>
              <a:spcAft>
                <a:spcPts val="1000"/>
              </a:spcAft>
            </a:pPr>
            <a:r>
              <a:rPr lang="en-AU" sz="1700" b="1">
                <a:latin typeface="Public Sans SemiBold" pitchFamily="2" charset="77"/>
              </a:rPr>
              <a:t>Objectives of the DAF</a:t>
            </a:r>
          </a:p>
          <a:p>
            <a:pPr marL="342900" indent="-342900">
              <a:spcAft>
                <a:spcPts val="1000"/>
              </a:spcAft>
              <a:buFont typeface="Arial" panose="020B0604020202020204" pitchFamily="34" charset="0"/>
              <a:buChar char="•"/>
            </a:pPr>
            <a:r>
              <a:rPr lang="en-AU" sz="1700"/>
              <a:t>To ensure NSW Government’s ICT/digital projects are delivered on time and on budget through the implementation of a risk-based independent assurance framework.</a:t>
            </a:r>
          </a:p>
          <a:p>
            <a:pPr marL="342900" indent="-342900">
              <a:spcAft>
                <a:spcPts val="1000"/>
              </a:spcAft>
              <a:buFont typeface="Arial" panose="020B0604020202020204" pitchFamily="34" charset="0"/>
              <a:buChar char="•"/>
            </a:pPr>
            <a:r>
              <a:rPr lang="en-AU" sz="1700"/>
              <a:t>To improve strategic alignment and assurance for ICT/digital projects across the project lifecycle.</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4" name="Slide Number Placeholder 4">
            <a:extLst>
              <a:ext uri="{FF2B5EF4-FFF2-40B4-BE49-F238E27FC236}">
                <a16:creationId xmlns:a16="http://schemas.microsoft.com/office/drawing/2014/main" id="{39CE4B46-0245-256B-62A5-27CDDE6DC277}"/>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Health Check Review: Guideline and Workbook</a:t>
            </a:r>
          </a:p>
        </p:txBody>
      </p:sp>
    </p:spTree>
    <p:extLst>
      <p:ext uri="{BB962C8B-B14F-4D97-AF65-F5344CB8AC3E}">
        <p14:creationId xmlns:p14="http://schemas.microsoft.com/office/powerpoint/2010/main" val="616606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Reviews under the DAF </a:t>
            </a:r>
            <a:br>
              <a:rPr lang="en-AU"/>
            </a:br>
            <a:r>
              <a:rPr lang="en-AU"/>
              <a:t>and confidentiality</a:t>
            </a:r>
          </a:p>
        </p:txBody>
      </p:sp>
      <p:sp>
        <p:nvSpPr>
          <p:cNvPr id="3" name="Content Placeholder 2">
            <a:extLst>
              <a:ext uri="{FF2B5EF4-FFF2-40B4-BE49-F238E27FC236}">
                <a16:creationId xmlns:a16="http://schemas.microsoft.com/office/drawing/2014/main" id="{E61C730A-0157-EBDE-0B7E-558267ACC025}"/>
              </a:ext>
            </a:extLst>
          </p:cNvPr>
          <p:cNvSpPr>
            <a:spLocks noGrp="1"/>
          </p:cNvSpPr>
          <p:nvPr>
            <p:ph idx="1"/>
          </p:nvPr>
        </p:nvSpPr>
        <p:spPr>
          <a:xfrm>
            <a:off x="360000" y="1799999"/>
            <a:ext cx="7896104" cy="4320000"/>
          </a:xfrm>
        </p:spPr>
        <p:txBody>
          <a:bodyPr/>
          <a:lstStyle/>
          <a:p>
            <a:pPr>
              <a:spcAft>
                <a:spcPts val="1000"/>
              </a:spcAft>
            </a:pPr>
            <a:r>
              <a:rPr lang="en-AU" sz="1700" b="1" dirty="0">
                <a:latin typeface="Public Sans SemiBold" pitchFamily="2" charset="77"/>
              </a:rPr>
              <a:t>Gateway reviews:</a:t>
            </a:r>
          </a:p>
          <a:p>
            <a:pPr marL="342900" indent="-342900">
              <a:spcAft>
                <a:spcPts val="1000"/>
              </a:spcAft>
              <a:buFont typeface="Arial" panose="020B0604020202020204" pitchFamily="34" charset="0"/>
              <a:buChar char="•"/>
            </a:pPr>
            <a:r>
              <a:rPr lang="en-AU" sz="1700" dirty="0"/>
              <a:t>Are structured, expert peer reviews performed at critical points during the project lifecycle</a:t>
            </a:r>
          </a:p>
          <a:p>
            <a:pPr marL="342900" indent="-342900">
              <a:spcAft>
                <a:spcPts val="1000"/>
              </a:spcAft>
              <a:buFont typeface="Arial" panose="020B0604020202020204" pitchFamily="34" charset="0"/>
              <a:buChar char="•"/>
            </a:pPr>
            <a:r>
              <a:rPr lang="en-AU" sz="1700" dirty="0"/>
              <a:t>Are not an audit</a:t>
            </a:r>
          </a:p>
          <a:p>
            <a:pPr marL="342900" indent="-342900">
              <a:spcAft>
                <a:spcPts val="1000"/>
              </a:spcAft>
              <a:buFont typeface="Arial" panose="020B0604020202020204" pitchFamily="34" charset="0"/>
              <a:buChar char="•"/>
            </a:pPr>
            <a:r>
              <a:rPr lang="en-AU" sz="1700" dirty="0"/>
              <a:t>Provide a point in time snapshot of project performance, risks and issues</a:t>
            </a:r>
          </a:p>
          <a:p>
            <a:pPr marL="342900" indent="-342900">
              <a:spcAft>
                <a:spcPts val="1000"/>
              </a:spcAft>
              <a:buFont typeface="Arial" panose="020B0604020202020204" pitchFamily="34" charset="0"/>
              <a:buChar char="•"/>
            </a:pPr>
            <a:r>
              <a:rPr lang="en-AU" sz="1700" dirty="0"/>
              <a:t>Help inform NSW Cabinet on delivery progress</a:t>
            </a:r>
          </a:p>
          <a:p>
            <a:pPr marL="342900" indent="-342900">
              <a:spcAft>
                <a:spcPts val="1000"/>
              </a:spcAft>
              <a:buFont typeface="Arial" panose="020B0604020202020204" pitchFamily="34" charset="0"/>
              <a:buChar char="•"/>
            </a:pPr>
            <a:r>
              <a:rPr lang="en-AU" sz="1700" dirty="0"/>
              <a:t>Help Projects and Sponsors achieve their intended outcomes, on budget, on time </a:t>
            </a:r>
          </a:p>
          <a:p>
            <a:pPr marL="342900" indent="-342900">
              <a:spcAft>
                <a:spcPts val="1000"/>
              </a:spcAft>
              <a:buFont typeface="Arial" panose="020B0604020202020204" pitchFamily="34" charset="0"/>
              <a:buChar char="•"/>
            </a:pPr>
            <a:r>
              <a:rPr lang="en-AU" sz="1700" dirty="0"/>
              <a:t>Are independent and confidential - interview discussions are not /should not be repeated</a:t>
            </a:r>
          </a:p>
          <a:p>
            <a:pPr marL="342900" indent="-342900">
              <a:spcAft>
                <a:spcPts val="1000"/>
              </a:spcAft>
              <a:buFont typeface="Arial" panose="020B0604020202020204" pitchFamily="34" charset="0"/>
              <a:buChar char="•"/>
            </a:pPr>
            <a:r>
              <a:rPr lang="en-AU" sz="1700" dirty="0"/>
              <a:t>Encourage open and frank conversations - findings / discussions are not attributed to individuals, interviews with individuals (not groups)</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322FDCA0-15FA-5001-6F04-0030CB1ED306}"/>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7" name="Slide Number Placeholder 4">
            <a:extLst>
              <a:ext uri="{FF2B5EF4-FFF2-40B4-BE49-F238E27FC236}">
                <a16:creationId xmlns:a16="http://schemas.microsoft.com/office/drawing/2014/main" id="{BD9E2D0D-B4CC-B8FF-F281-62B1D79B02E0}"/>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Health Check Review: Guideline and Workbook</a:t>
            </a:r>
          </a:p>
        </p:txBody>
      </p:sp>
    </p:spTree>
    <p:extLst>
      <p:ext uri="{BB962C8B-B14F-4D97-AF65-F5344CB8AC3E}">
        <p14:creationId xmlns:p14="http://schemas.microsoft.com/office/powerpoint/2010/main" val="1648530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Gateway Review purpose</a:t>
            </a:r>
            <a:br>
              <a:rPr lang="en-AU"/>
            </a:br>
            <a:r>
              <a:rPr lang="en-AU">
                <a:solidFill>
                  <a:schemeClr val="accent2"/>
                </a:solidFill>
              </a:rPr>
              <a:t>Health Check</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8" name="Content Placeholder 2">
            <a:extLst>
              <a:ext uri="{FF2B5EF4-FFF2-40B4-BE49-F238E27FC236}">
                <a16:creationId xmlns:a16="http://schemas.microsoft.com/office/drawing/2014/main" id="{593415FA-DAC9-E3CE-44CA-32AF1981A602}"/>
              </a:ext>
            </a:extLst>
          </p:cNvPr>
          <p:cNvSpPr>
            <a:spLocks noGrp="1"/>
          </p:cNvSpPr>
          <p:nvPr>
            <p:ph idx="1"/>
          </p:nvPr>
        </p:nvSpPr>
        <p:spPr>
          <a:xfrm>
            <a:off x="360000" y="1800000"/>
            <a:ext cx="4733447" cy="4143600"/>
          </a:xfrm>
        </p:spPr>
        <p:txBody>
          <a:bodyPr numCol="1" spcCol="360000"/>
          <a:lstStyle/>
          <a:p>
            <a:pPr marL="342900" indent="-342900">
              <a:spcAft>
                <a:spcPts val="1000"/>
              </a:spcAft>
              <a:buFont typeface="Arial" panose="020B0604020202020204" pitchFamily="34" charset="0"/>
              <a:buChar char="•"/>
            </a:pPr>
            <a:r>
              <a:rPr lang="en-AU" sz="1700" dirty="0"/>
              <a:t>Test leading indicators of problems to catch risks and issues early</a:t>
            </a:r>
          </a:p>
          <a:p>
            <a:pPr marL="342900" indent="-342900">
              <a:spcAft>
                <a:spcPts val="1000"/>
              </a:spcAft>
              <a:buFont typeface="Arial" panose="020B0604020202020204" pitchFamily="34" charset="0"/>
              <a:buChar char="•"/>
            </a:pPr>
            <a:r>
              <a:rPr lang="en-AU" sz="1700" dirty="0"/>
              <a:t>Ensure appropriate measures and checks in place for ongoing assurance</a:t>
            </a:r>
          </a:p>
          <a:p>
            <a:pPr marL="342900" indent="-342900">
              <a:spcAft>
                <a:spcPts val="1000"/>
              </a:spcAft>
              <a:buFont typeface="Arial" panose="020B0604020202020204" pitchFamily="34" charset="0"/>
              <a:buChar char="•"/>
            </a:pPr>
            <a:r>
              <a:rPr lang="en-AU" sz="1700" dirty="0"/>
              <a:t>Demonstrated Alignment to Government priorities and relevant policies</a:t>
            </a:r>
          </a:p>
          <a:p>
            <a:pPr marL="342900" indent="-342900">
              <a:spcAft>
                <a:spcPts val="1000"/>
              </a:spcAft>
              <a:buFont typeface="Arial" panose="020B0604020202020204" pitchFamily="34" charset="0"/>
              <a:buChar char="•"/>
            </a:pPr>
            <a:r>
              <a:rPr lang="en-AU" sz="1700" dirty="0"/>
              <a:t>Funding model to operate is sustainable for whole of life</a:t>
            </a:r>
          </a:p>
          <a:p>
            <a:pPr marL="342900" indent="-342900">
              <a:spcAft>
                <a:spcPts val="1000"/>
              </a:spcAft>
              <a:buFont typeface="Arial" panose="020B0604020202020204" pitchFamily="34" charset="0"/>
              <a:buChar char="•"/>
            </a:pPr>
            <a:r>
              <a:rPr lang="en-AU" sz="1700" dirty="0"/>
              <a:t>Feasibility and options analysis are robust in meeting organisations needs and address government strategy</a:t>
            </a:r>
          </a:p>
          <a:p>
            <a:pPr marL="342900" indent="-342900">
              <a:spcAft>
                <a:spcPts val="1000"/>
              </a:spcAft>
              <a:buFont typeface="Arial" panose="020B0604020202020204" pitchFamily="34" charset="0"/>
              <a:buChar char="•"/>
            </a:pPr>
            <a:r>
              <a:rPr lang="en-AU" sz="1700" dirty="0"/>
              <a:t>Assessment of delivery approach</a:t>
            </a:r>
          </a:p>
        </p:txBody>
      </p:sp>
      <p:sp>
        <p:nvSpPr>
          <p:cNvPr id="9" name="Content Placeholder 2">
            <a:extLst>
              <a:ext uri="{FF2B5EF4-FFF2-40B4-BE49-F238E27FC236}">
                <a16:creationId xmlns:a16="http://schemas.microsoft.com/office/drawing/2014/main" id="{53F51EC3-8D06-06DC-BA07-D54E13883193}"/>
              </a:ext>
            </a:extLst>
          </p:cNvPr>
          <p:cNvSpPr txBox="1">
            <a:spLocks/>
          </p:cNvSpPr>
          <p:nvPr/>
        </p:nvSpPr>
        <p:spPr>
          <a:xfrm>
            <a:off x="5706553" y="1800000"/>
            <a:ext cx="4733447"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000"/>
              </a:spcAft>
              <a:buFont typeface="Arial" panose="020B0604020202020204" pitchFamily="34" charset="0"/>
              <a:buChar char="•"/>
            </a:pPr>
            <a:r>
              <a:rPr lang="en-AU" sz="1700"/>
              <a:t>Business case and stakeholders</a:t>
            </a:r>
          </a:p>
          <a:p>
            <a:pPr marL="342900" indent="-342900">
              <a:spcAft>
                <a:spcPts val="1000"/>
              </a:spcAft>
              <a:buFont typeface="Arial" panose="020B0604020202020204" pitchFamily="34" charset="0"/>
              <a:buChar char="•"/>
            </a:pPr>
            <a:r>
              <a:rPr lang="en-AU" sz="1700"/>
              <a:t>Risk management</a:t>
            </a:r>
          </a:p>
          <a:p>
            <a:pPr marL="342900" indent="-342900">
              <a:spcAft>
                <a:spcPts val="1000"/>
              </a:spcAft>
              <a:buFont typeface="Arial" panose="020B0604020202020204" pitchFamily="34" charset="0"/>
              <a:buChar char="•"/>
            </a:pPr>
            <a:r>
              <a:rPr lang="en-AU" sz="1700"/>
              <a:t>Review of current phase</a:t>
            </a:r>
          </a:p>
          <a:p>
            <a:pPr marL="342900" indent="-342900">
              <a:spcAft>
                <a:spcPts val="1000"/>
              </a:spcAft>
              <a:buFont typeface="Arial" panose="020B0604020202020204" pitchFamily="34" charset="0"/>
              <a:buChar char="•"/>
            </a:pPr>
            <a:r>
              <a:rPr lang="en-AU" sz="1700"/>
              <a:t>Readiness for next phase</a:t>
            </a:r>
          </a:p>
          <a:p>
            <a:pPr marL="342900" indent="-342900">
              <a:spcAft>
                <a:spcPts val="1000"/>
              </a:spcAft>
              <a:buFont typeface="Arial" panose="020B0604020202020204" pitchFamily="34" charset="0"/>
              <a:buChar char="•"/>
            </a:pPr>
            <a:r>
              <a:rPr lang="en-AU" sz="1700"/>
              <a:t>Assessment of Cyber, Privacy and AI compliance requirements, ensuring all implications are understood and addressed in the BC</a:t>
            </a:r>
          </a:p>
          <a:p>
            <a:pPr marL="342900" indent="-342900">
              <a:spcAft>
                <a:spcPts val="1000"/>
              </a:spcAft>
              <a:buFont typeface="Arial" panose="020B0604020202020204" pitchFamily="34" charset="0"/>
              <a:buChar char="•"/>
            </a:pPr>
            <a:r>
              <a:rPr lang="en-AU" sz="1700"/>
              <a:t>Alignment to Government Enterprise Architecture</a:t>
            </a:r>
          </a:p>
          <a:p>
            <a:pPr marL="342900" indent="-342900">
              <a:spcAft>
                <a:spcPts val="1000"/>
              </a:spcAft>
              <a:buFont typeface="Arial" panose="020B0604020202020204" pitchFamily="34" charset="0"/>
              <a:buChar char="•"/>
            </a:pPr>
            <a:r>
              <a:rPr lang="en-AU" sz="1700"/>
              <a:t>Identification of future multiple or recurrent health checks and milestone reviews.</a:t>
            </a:r>
          </a:p>
        </p:txBody>
      </p:sp>
      <p:pic>
        <p:nvPicPr>
          <p:cNvPr id="11" name="Picture 10" descr="A close up of a logo&#10;&#10;Description automatically generated">
            <a:extLst>
              <a:ext uri="{FF2B5EF4-FFF2-40B4-BE49-F238E27FC236}">
                <a16:creationId xmlns:a16="http://schemas.microsoft.com/office/drawing/2014/main" id="{DD3DC216-497E-7CF9-EDA4-DE80D1AA5041}"/>
              </a:ext>
            </a:extLst>
          </p:cNvPr>
          <p:cNvPicPr>
            <a:picLocks noChangeAspect="1"/>
          </p:cNvPicPr>
          <p:nvPr/>
        </p:nvPicPr>
        <p:blipFill>
          <a:blip r:embed="rId2">
            <a:extLst>
              <a:ext uri="{28A0092B-C50C-407E-A947-70E740481C1C}">
                <a14:useLocalDpi xmlns:a14="http://schemas.microsoft.com/office/drawing/2010/main" val="0"/>
              </a:ext>
            </a:extLst>
          </a:blip>
          <a:srcRect l="82264" t="26247" r="10099" b="11573"/>
          <a:stretch/>
        </p:blipFill>
        <p:spPr>
          <a:xfrm>
            <a:off x="10912838" y="1799997"/>
            <a:ext cx="931161" cy="4264344"/>
          </a:xfrm>
          <a:prstGeom prst="rect">
            <a:avLst/>
          </a:prstGeom>
        </p:spPr>
      </p:pic>
      <p:sp>
        <p:nvSpPr>
          <p:cNvPr id="4" name="Slide Number Placeholder 4">
            <a:extLst>
              <a:ext uri="{FF2B5EF4-FFF2-40B4-BE49-F238E27FC236}">
                <a16:creationId xmlns:a16="http://schemas.microsoft.com/office/drawing/2014/main" id="{301B26A3-DD34-9F25-4C23-5CD7BA3F01D6}"/>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Health Check Review: Guideline and Workbook</a:t>
            </a:r>
          </a:p>
        </p:txBody>
      </p:sp>
    </p:spTree>
    <p:extLst>
      <p:ext uri="{BB962C8B-B14F-4D97-AF65-F5344CB8AC3E}">
        <p14:creationId xmlns:p14="http://schemas.microsoft.com/office/powerpoint/2010/main" val="3450095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E105E0-540C-F16C-CB2C-126C0AC34CAE}"/>
              </a:ext>
            </a:extLst>
          </p:cNvPr>
          <p:cNvSpPr/>
          <p:nvPr/>
        </p:nvSpPr>
        <p:spPr>
          <a:xfrm>
            <a:off x="0" y="-1"/>
            <a:ext cx="10862135"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dirty="0">
                <a:solidFill>
                  <a:schemeClr val="bg1"/>
                </a:solidFill>
              </a:rPr>
              <a:t>Digital NSW </a:t>
            </a:r>
            <a:r>
              <a:rPr lang="en-AU" dirty="0">
                <a:solidFill>
                  <a:schemeClr val="bg1"/>
                </a:solidFill>
                <a:latin typeface="+mn-lt"/>
              </a:rPr>
              <a:t>| DSSA</a:t>
            </a:r>
          </a:p>
        </p:txBody>
      </p:sp>
      <p:sp>
        <p:nvSpPr>
          <p:cNvPr id="17" name="Title 16">
            <a:extLst>
              <a:ext uri="{FF2B5EF4-FFF2-40B4-BE49-F238E27FC236}">
                <a16:creationId xmlns:a16="http://schemas.microsoft.com/office/drawing/2014/main" id="{50245751-FABD-D891-F27A-E40EF25AF00C}"/>
              </a:ext>
            </a:extLst>
          </p:cNvPr>
          <p:cNvSpPr>
            <a:spLocks noGrp="1"/>
          </p:cNvSpPr>
          <p:nvPr>
            <p:ph type="ctrTitle"/>
          </p:nvPr>
        </p:nvSpPr>
        <p:spPr>
          <a:xfrm>
            <a:off x="1190229" y="1748046"/>
            <a:ext cx="7134894" cy="872324"/>
          </a:xfrm>
        </p:spPr>
        <p:txBody>
          <a:bodyPr/>
          <a:lstStyle/>
          <a:p>
            <a:r>
              <a:rPr lang="en-AU" sz="4000">
                <a:solidFill>
                  <a:schemeClr val="bg1"/>
                </a:solidFill>
              </a:rPr>
              <a:t>Health Check – Digital Assurance</a:t>
            </a:r>
          </a:p>
        </p:txBody>
      </p:sp>
      <p:sp>
        <p:nvSpPr>
          <p:cNvPr id="6" name="Title 16">
            <a:extLst>
              <a:ext uri="{FF2B5EF4-FFF2-40B4-BE49-F238E27FC236}">
                <a16:creationId xmlns:a16="http://schemas.microsoft.com/office/drawing/2014/main" id="{55E2F26E-2665-A273-187B-47B4BF0D0E28}"/>
              </a:ext>
            </a:extLst>
          </p:cNvPr>
          <p:cNvSpPr txBox="1">
            <a:spLocks/>
          </p:cNvSpPr>
          <p:nvPr/>
        </p:nvSpPr>
        <p:spPr>
          <a:xfrm>
            <a:off x="1190229" y="2914971"/>
            <a:ext cx="5272349" cy="3138349"/>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pPr marL="285750" indent="-285750">
              <a:lnSpc>
                <a:spcPct val="100000"/>
              </a:lnSpc>
              <a:spcAft>
                <a:spcPts val="1000"/>
              </a:spcAft>
              <a:buFont typeface="Arial" panose="020B0604020202020204" pitchFamily="34" charset="0"/>
              <a:buChar char="•"/>
            </a:pPr>
            <a:r>
              <a:rPr lang="en-AU" sz="2400">
                <a:solidFill>
                  <a:schemeClr val="bg1"/>
                </a:solidFill>
                <a:latin typeface="+mn-lt"/>
              </a:rPr>
              <a:t>Aims of Gate</a:t>
            </a:r>
          </a:p>
          <a:p>
            <a:pPr marL="285750" indent="-285750">
              <a:lnSpc>
                <a:spcPct val="100000"/>
              </a:lnSpc>
              <a:spcAft>
                <a:spcPts val="1000"/>
              </a:spcAft>
              <a:buFont typeface="Arial" panose="020B0604020202020204" pitchFamily="34" charset="0"/>
              <a:buChar char="•"/>
            </a:pPr>
            <a:r>
              <a:rPr lang="en-AU" sz="2400">
                <a:solidFill>
                  <a:schemeClr val="bg1"/>
                </a:solidFill>
                <a:latin typeface="+mn-lt"/>
              </a:rPr>
              <a:t>Important input</a:t>
            </a:r>
          </a:p>
          <a:p>
            <a:pPr marL="285750" indent="-285750">
              <a:lnSpc>
                <a:spcPct val="100000"/>
              </a:lnSpc>
              <a:spcAft>
                <a:spcPts val="1000"/>
              </a:spcAft>
              <a:buFont typeface="Arial" panose="020B0604020202020204" pitchFamily="34" charset="0"/>
              <a:buChar char="•"/>
            </a:pPr>
            <a:r>
              <a:rPr lang="en-AU" sz="2400">
                <a:solidFill>
                  <a:schemeClr val="bg1"/>
                </a:solidFill>
                <a:latin typeface="+mn-lt"/>
              </a:rPr>
              <a:t>Focus of review</a:t>
            </a:r>
          </a:p>
          <a:p>
            <a:pPr marL="285750" indent="-285750">
              <a:lnSpc>
                <a:spcPct val="100000"/>
              </a:lnSpc>
              <a:spcAft>
                <a:spcPts val="1000"/>
              </a:spcAft>
              <a:buFont typeface="Arial" panose="020B0604020202020204" pitchFamily="34" charset="0"/>
              <a:buChar char="•"/>
            </a:pPr>
            <a:r>
              <a:rPr lang="en-AU" sz="2400">
                <a:solidFill>
                  <a:schemeClr val="bg1"/>
                </a:solidFill>
                <a:latin typeface="+mn-lt"/>
              </a:rPr>
              <a:t>Review outputs include</a:t>
            </a:r>
          </a:p>
        </p:txBody>
      </p:sp>
      <p:cxnSp>
        <p:nvCxnSpPr>
          <p:cNvPr id="8" name="Straight Connector 7">
            <a:extLst>
              <a:ext uri="{FF2B5EF4-FFF2-40B4-BE49-F238E27FC236}">
                <a16:creationId xmlns:a16="http://schemas.microsoft.com/office/drawing/2014/main" id="{1B11CC9D-086E-8B71-FFAE-1312807945AB}"/>
              </a:ext>
            </a:extLst>
          </p:cNvPr>
          <p:cNvCxnSpPr>
            <a:cxnSpLocks/>
          </p:cNvCxnSpPr>
          <p:nvPr/>
        </p:nvCxnSpPr>
        <p:spPr>
          <a:xfrm>
            <a:off x="928048" y="1761694"/>
            <a:ext cx="0" cy="50963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A colorful lines on a black background&#10;&#10;Description automatically generated">
            <a:extLst>
              <a:ext uri="{FF2B5EF4-FFF2-40B4-BE49-F238E27FC236}">
                <a16:creationId xmlns:a16="http://schemas.microsoft.com/office/drawing/2014/main" id="{6476E6CF-AAFE-0037-BA3B-6D34E6148B71}"/>
              </a:ext>
            </a:extLst>
          </p:cNvPr>
          <p:cNvPicPr>
            <a:picLocks noChangeAspect="1"/>
          </p:cNvPicPr>
          <p:nvPr/>
        </p:nvPicPr>
        <p:blipFill>
          <a:blip r:embed="rId2">
            <a:extLst>
              <a:ext uri="{28A0092B-C50C-407E-A947-70E740481C1C}">
                <a14:useLocalDpi xmlns:a14="http://schemas.microsoft.com/office/drawing/2010/main" val="0"/>
              </a:ext>
            </a:extLst>
          </a:blip>
          <a:srcRect l="30462"/>
          <a:stretch/>
        </p:blipFill>
        <p:spPr>
          <a:xfrm>
            <a:off x="4688129" y="1863775"/>
            <a:ext cx="6174006" cy="4994225"/>
          </a:xfrm>
          <a:prstGeom prst="rect">
            <a:avLst/>
          </a:prstGeom>
        </p:spPr>
      </p:pic>
    </p:spTree>
    <p:extLst>
      <p:ext uri="{BB962C8B-B14F-4D97-AF65-F5344CB8AC3E}">
        <p14:creationId xmlns:p14="http://schemas.microsoft.com/office/powerpoint/2010/main" val="2230913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close up of a logo&#10;&#10;Description automatically generated">
            <a:extLst>
              <a:ext uri="{FF2B5EF4-FFF2-40B4-BE49-F238E27FC236}">
                <a16:creationId xmlns:a16="http://schemas.microsoft.com/office/drawing/2014/main" id="{5B0EF069-A5E3-CD05-8DCC-21E308924210}"/>
              </a:ext>
            </a:extLst>
          </p:cNvPr>
          <p:cNvPicPr>
            <a:picLocks noChangeAspect="1"/>
          </p:cNvPicPr>
          <p:nvPr/>
        </p:nvPicPr>
        <p:blipFill>
          <a:blip r:embed="rId2">
            <a:extLst>
              <a:ext uri="{28A0092B-C50C-407E-A947-70E740481C1C}">
                <a14:useLocalDpi xmlns:a14="http://schemas.microsoft.com/office/drawing/2010/main" val="0"/>
              </a:ext>
            </a:extLst>
          </a:blip>
          <a:srcRect l="82264" t="26247" r="10099" b="11573"/>
          <a:stretch/>
        </p:blipFill>
        <p:spPr>
          <a:xfrm>
            <a:off x="10912838" y="1799997"/>
            <a:ext cx="931161" cy="4264344"/>
          </a:xfrm>
          <a:prstGeom prst="rect">
            <a:avLst/>
          </a:prstGeom>
        </p:spPr>
      </p:pic>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Aims of Health Check</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3" name="Slide Number Placeholder 4">
            <a:extLst>
              <a:ext uri="{FF2B5EF4-FFF2-40B4-BE49-F238E27FC236}">
                <a16:creationId xmlns:a16="http://schemas.microsoft.com/office/drawing/2014/main" id="{7B8E530E-F843-F8EA-D84B-2E733B7762F1}"/>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Health Check Review: Guideline and Workbook</a:t>
            </a:r>
          </a:p>
        </p:txBody>
      </p:sp>
      <p:sp>
        <p:nvSpPr>
          <p:cNvPr id="12" name="Content Placeholder 2">
            <a:extLst>
              <a:ext uri="{FF2B5EF4-FFF2-40B4-BE49-F238E27FC236}">
                <a16:creationId xmlns:a16="http://schemas.microsoft.com/office/drawing/2014/main" id="{BD5D7481-0D8E-6682-9B73-EF4A6A0119B5}"/>
              </a:ext>
            </a:extLst>
          </p:cNvPr>
          <p:cNvSpPr txBox="1">
            <a:spLocks/>
          </p:cNvSpPr>
          <p:nvPr/>
        </p:nvSpPr>
        <p:spPr>
          <a:xfrm>
            <a:off x="633604" y="2894976"/>
            <a:ext cx="2200634" cy="2789132"/>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700" b="0" i="0" u="none" strike="noStrike" kern="1200" cap="none" spc="0" normalizeH="0" baseline="0" noProof="0">
                <a:ln>
                  <a:noFill/>
                </a:ln>
                <a:solidFill>
                  <a:srgbClr val="22272B"/>
                </a:solidFill>
                <a:effectLst/>
                <a:uLnTx/>
                <a:uFillTx/>
                <a:ea typeface="+mn-ea"/>
                <a:cs typeface="+mn-cs"/>
              </a:rPr>
              <a:t>Determine how the project is performing.</a:t>
            </a:r>
          </a:p>
        </p:txBody>
      </p:sp>
      <p:sp>
        <p:nvSpPr>
          <p:cNvPr id="15" name="Content Placeholder 2">
            <a:extLst>
              <a:ext uri="{FF2B5EF4-FFF2-40B4-BE49-F238E27FC236}">
                <a16:creationId xmlns:a16="http://schemas.microsoft.com/office/drawing/2014/main" id="{D54EF674-D26C-DD24-8B31-0B0BCFDCD4B4}"/>
              </a:ext>
            </a:extLst>
          </p:cNvPr>
          <p:cNvSpPr txBox="1">
            <a:spLocks/>
          </p:cNvSpPr>
          <p:nvPr/>
        </p:nvSpPr>
        <p:spPr>
          <a:xfrm>
            <a:off x="629025" y="1963927"/>
            <a:ext cx="446134" cy="1194816"/>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5500" b="0" i="0" u="none" strike="noStrike" kern="1200" cap="none" spc="0" normalizeH="0" baseline="0" noProof="0">
                <a:ln>
                  <a:noFill/>
                </a:ln>
                <a:solidFill>
                  <a:srgbClr val="146CFD"/>
                </a:solidFill>
                <a:effectLst/>
                <a:uLnTx/>
                <a:uFillTx/>
                <a:latin typeface="Public Sans ExtraLight" pitchFamily="2" charset="77"/>
                <a:ea typeface="+mn-ea"/>
                <a:cs typeface="+mn-cs"/>
              </a:rPr>
              <a:t>1</a:t>
            </a:r>
          </a:p>
        </p:txBody>
      </p:sp>
      <p:cxnSp>
        <p:nvCxnSpPr>
          <p:cNvPr id="18" name="Straight Connector 17">
            <a:extLst>
              <a:ext uri="{FF2B5EF4-FFF2-40B4-BE49-F238E27FC236}">
                <a16:creationId xmlns:a16="http://schemas.microsoft.com/office/drawing/2014/main" id="{B0492BFB-8C3E-993A-1693-714105B9E2D8}"/>
              </a:ext>
            </a:extLst>
          </p:cNvPr>
          <p:cNvCxnSpPr/>
          <p:nvPr/>
        </p:nvCxnSpPr>
        <p:spPr>
          <a:xfrm>
            <a:off x="445329" y="2092042"/>
            <a:ext cx="0" cy="3853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63A6667A-7812-E08B-F050-468B958C5053}"/>
              </a:ext>
            </a:extLst>
          </p:cNvPr>
          <p:cNvSpPr txBox="1">
            <a:spLocks/>
          </p:cNvSpPr>
          <p:nvPr/>
        </p:nvSpPr>
        <p:spPr>
          <a:xfrm>
            <a:off x="3341361" y="2894976"/>
            <a:ext cx="2200633" cy="2789132"/>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700" b="0" i="0" u="none" strike="noStrike" kern="1200" cap="none" spc="0" normalizeH="0" baseline="0" noProof="0">
                <a:ln>
                  <a:noFill/>
                </a:ln>
                <a:solidFill>
                  <a:srgbClr val="22272B"/>
                </a:solidFill>
                <a:effectLst/>
                <a:uLnTx/>
                <a:uFillTx/>
                <a:ea typeface="+mn-ea"/>
                <a:cs typeface="+mn-cs"/>
              </a:rPr>
              <a:t>Support the review process with ‘point in time’ insights into areas of concern identified outside the Gates.</a:t>
            </a:r>
          </a:p>
        </p:txBody>
      </p:sp>
      <p:sp>
        <p:nvSpPr>
          <p:cNvPr id="16" name="Content Placeholder 2">
            <a:extLst>
              <a:ext uri="{FF2B5EF4-FFF2-40B4-BE49-F238E27FC236}">
                <a16:creationId xmlns:a16="http://schemas.microsoft.com/office/drawing/2014/main" id="{66F8A4B3-0CAF-CBFD-C5CB-089CC82E7A52}"/>
              </a:ext>
            </a:extLst>
          </p:cNvPr>
          <p:cNvSpPr txBox="1">
            <a:spLocks/>
          </p:cNvSpPr>
          <p:nvPr/>
        </p:nvSpPr>
        <p:spPr>
          <a:xfrm>
            <a:off x="3339227" y="1963927"/>
            <a:ext cx="446134" cy="1194816"/>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5500" b="0" i="0" u="none" strike="noStrike" kern="1200" cap="none" spc="0" normalizeH="0" baseline="0" noProof="0">
                <a:ln>
                  <a:noFill/>
                </a:ln>
                <a:solidFill>
                  <a:srgbClr val="146CFD"/>
                </a:solidFill>
                <a:effectLst/>
                <a:uLnTx/>
                <a:uFillTx/>
                <a:latin typeface="Public Sans ExtraLight" pitchFamily="2" charset="77"/>
                <a:ea typeface="+mn-ea"/>
                <a:cs typeface="+mn-cs"/>
              </a:rPr>
              <a:t>2</a:t>
            </a:r>
          </a:p>
        </p:txBody>
      </p:sp>
      <p:cxnSp>
        <p:nvCxnSpPr>
          <p:cNvPr id="19" name="Straight Connector 18">
            <a:extLst>
              <a:ext uri="{FF2B5EF4-FFF2-40B4-BE49-F238E27FC236}">
                <a16:creationId xmlns:a16="http://schemas.microsoft.com/office/drawing/2014/main" id="{A3FCF379-CC0B-6D5F-E106-52E8A286D616}"/>
              </a:ext>
            </a:extLst>
          </p:cNvPr>
          <p:cNvCxnSpPr/>
          <p:nvPr/>
        </p:nvCxnSpPr>
        <p:spPr>
          <a:xfrm>
            <a:off x="3153087" y="2092042"/>
            <a:ext cx="0" cy="3853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46E090A6-6345-E8A0-ACC2-A39348035312}"/>
              </a:ext>
            </a:extLst>
          </p:cNvPr>
          <p:cNvSpPr txBox="1">
            <a:spLocks/>
          </p:cNvSpPr>
          <p:nvPr/>
        </p:nvSpPr>
        <p:spPr>
          <a:xfrm>
            <a:off x="6049116" y="2894976"/>
            <a:ext cx="2200795" cy="2789132"/>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lang="en-AU" sz="1700">
                <a:solidFill>
                  <a:srgbClr val="22272B"/>
                </a:solidFill>
              </a:rPr>
              <a:t>Identify issues affecting delivery to keep a project moving forward with fewer risks to successful implementation and check against specific project requirements at key delivery milestones.</a:t>
            </a:r>
            <a:endParaRPr kumimoji="0" lang="en-AU" sz="1700" b="0" i="0" u="none" strike="noStrike" kern="1200" cap="none" spc="0" normalizeH="0" baseline="0" noProof="0">
              <a:ln>
                <a:noFill/>
              </a:ln>
              <a:solidFill>
                <a:srgbClr val="22272B"/>
              </a:solidFill>
              <a:effectLst/>
              <a:uLnTx/>
              <a:uFillTx/>
              <a:ea typeface="+mn-ea"/>
              <a:cs typeface="+mn-cs"/>
            </a:endParaRPr>
          </a:p>
        </p:txBody>
      </p:sp>
      <p:sp>
        <p:nvSpPr>
          <p:cNvPr id="17" name="Content Placeholder 2">
            <a:extLst>
              <a:ext uri="{FF2B5EF4-FFF2-40B4-BE49-F238E27FC236}">
                <a16:creationId xmlns:a16="http://schemas.microsoft.com/office/drawing/2014/main" id="{72DD8548-7B94-71EF-E3BD-BACAC7D96E9C}"/>
              </a:ext>
            </a:extLst>
          </p:cNvPr>
          <p:cNvSpPr txBox="1">
            <a:spLocks/>
          </p:cNvSpPr>
          <p:nvPr/>
        </p:nvSpPr>
        <p:spPr>
          <a:xfrm>
            <a:off x="6053282" y="1963927"/>
            <a:ext cx="446134" cy="1194816"/>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5500" b="0" i="0" u="none" strike="noStrike" kern="1200" cap="none" spc="0" normalizeH="0" baseline="0" noProof="0">
                <a:ln>
                  <a:noFill/>
                </a:ln>
                <a:solidFill>
                  <a:srgbClr val="146CFD"/>
                </a:solidFill>
                <a:effectLst/>
                <a:uLnTx/>
                <a:uFillTx/>
                <a:latin typeface="Public Sans ExtraLight" pitchFamily="2" charset="77"/>
                <a:ea typeface="+mn-ea"/>
                <a:cs typeface="+mn-cs"/>
              </a:rPr>
              <a:t>3</a:t>
            </a:r>
          </a:p>
        </p:txBody>
      </p:sp>
      <p:cxnSp>
        <p:nvCxnSpPr>
          <p:cNvPr id="20" name="Straight Connector 19">
            <a:extLst>
              <a:ext uri="{FF2B5EF4-FFF2-40B4-BE49-F238E27FC236}">
                <a16:creationId xmlns:a16="http://schemas.microsoft.com/office/drawing/2014/main" id="{BCA51896-9E00-21F8-CE18-B9D21CD5A7F5}"/>
              </a:ext>
            </a:extLst>
          </p:cNvPr>
          <p:cNvCxnSpPr/>
          <p:nvPr/>
        </p:nvCxnSpPr>
        <p:spPr>
          <a:xfrm>
            <a:off x="5860844" y="2092042"/>
            <a:ext cx="0" cy="3853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3DC574F-FD4F-8144-A893-7F29107F2227}"/>
              </a:ext>
            </a:extLst>
          </p:cNvPr>
          <p:cNvSpPr txBox="1">
            <a:spLocks/>
          </p:cNvSpPr>
          <p:nvPr/>
        </p:nvSpPr>
        <p:spPr>
          <a:xfrm>
            <a:off x="8757051" y="2894976"/>
            <a:ext cx="1562220" cy="2789132"/>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700" b="0" i="0" u="none" strike="noStrike" kern="1200" cap="none" spc="0" normalizeH="0" baseline="0" noProof="0">
                <a:ln>
                  <a:noFill/>
                </a:ln>
                <a:solidFill>
                  <a:srgbClr val="22272B"/>
                </a:solidFill>
                <a:effectLst/>
                <a:uLnTx/>
                <a:uFillTx/>
                <a:ea typeface="+mn-ea"/>
                <a:cs typeface="+mn-cs"/>
              </a:rPr>
              <a:t>Test leading indicators of problems to catch risks and issues early and ensure appropriate measures and checks are in place for ongoing assurance.</a:t>
            </a:r>
          </a:p>
        </p:txBody>
      </p:sp>
      <p:sp>
        <p:nvSpPr>
          <p:cNvPr id="21" name="Content Placeholder 2">
            <a:extLst>
              <a:ext uri="{FF2B5EF4-FFF2-40B4-BE49-F238E27FC236}">
                <a16:creationId xmlns:a16="http://schemas.microsoft.com/office/drawing/2014/main" id="{64B0655C-6F36-D566-51F5-C0D31B5C030E}"/>
              </a:ext>
            </a:extLst>
          </p:cNvPr>
          <p:cNvSpPr txBox="1">
            <a:spLocks/>
          </p:cNvSpPr>
          <p:nvPr/>
        </p:nvSpPr>
        <p:spPr>
          <a:xfrm>
            <a:off x="8752470" y="1963927"/>
            <a:ext cx="764119" cy="1194816"/>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5500" b="0" i="0" u="none" strike="noStrike" kern="1200" cap="none" spc="0" normalizeH="0" baseline="0" noProof="0">
                <a:ln>
                  <a:noFill/>
                </a:ln>
                <a:solidFill>
                  <a:srgbClr val="146CFD"/>
                </a:solidFill>
                <a:effectLst/>
                <a:uLnTx/>
                <a:uFillTx/>
                <a:latin typeface="Public Sans ExtraLight" pitchFamily="2" charset="77"/>
                <a:ea typeface="+mn-ea"/>
                <a:cs typeface="+mn-cs"/>
              </a:rPr>
              <a:t>4</a:t>
            </a:r>
          </a:p>
        </p:txBody>
      </p:sp>
      <p:cxnSp>
        <p:nvCxnSpPr>
          <p:cNvPr id="22" name="Straight Connector 21">
            <a:extLst>
              <a:ext uri="{FF2B5EF4-FFF2-40B4-BE49-F238E27FC236}">
                <a16:creationId xmlns:a16="http://schemas.microsoft.com/office/drawing/2014/main" id="{D8028DB3-B68E-1FCC-496E-5B126B0458CB}"/>
              </a:ext>
            </a:extLst>
          </p:cNvPr>
          <p:cNvCxnSpPr/>
          <p:nvPr/>
        </p:nvCxnSpPr>
        <p:spPr>
          <a:xfrm>
            <a:off x="8568775" y="2092042"/>
            <a:ext cx="0" cy="3853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75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Important input</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9989B0E6-1AD6-F8FB-2A87-1492A957D6EC}"/>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7" name="Content Placeholder 2">
            <a:extLst>
              <a:ext uri="{FF2B5EF4-FFF2-40B4-BE49-F238E27FC236}">
                <a16:creationId xmlns:a16="http://schemas.microsoft.com/office/drawing/2014/main" id="{781C987D-EAA0-AFDE-BBD1-85A9FDBE242D}"/>
              </a:ext>
            </a:extLst>
          </p:cNvPr>
          <p:cNvSpPr txBox="1">
            <a:spLocks/>
          </p:cNvSpPr>
          <p:nvPr/>
        </p:nvSpPr>
        <p:spPr>
          <a:xfrm>
            <a:off x="360000" y="1800000"/>
            <a:ext cx="3680659"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000"/>
              </a:spcAft>
              <a:buFont typeface="Arial" panose="020B0604020202020204" pitchFamily="34" charset="0"/>
              <a:buChar char="•"/>
            </a:pPr>
            <a:r>
              <a:rPr lang="en-AU" sz="1700"/>
              <a:t>Output from previous Gate</a:t>
            </a:r>
          </a:p>
          <a:p>
            <a:pPr marL="342900" indent="-342900">
              <a:spcAft>
                <a:spcPts val="1000"/>
              </a:spcAft>
              <a:buFont typeface="Arial" panose="020B0604020202020204" pitchFamily="34" charset="0"/>
              <a:buChar char="•"/>
            </a:pPr>
            <a:r>
              <a:rPr lang="en-AU" sz="1700"/>
              <a:t>Relevant documentation determined and requested depending on previously identified needs of the project.</a:t>
            </a:r>
            <a:endParaRPr lang="en-AU" sz="1500"/>
          </a:p>
        </p:txBody>
      </p:sp>
      <p:sp>
        <p:nvSpPr>
          <p:cNvPr id="9" name="Content Placeholder 2">
            <a:extLst>
              <a:ext uri="{FF2B5EF4-FFF2-40B4-BE49-F238E27FC236}">
                <a16:creationId xmlns:a16="http://schemas.microsoft.com/office/drawing/2014/main" id="{853AA68A-1A95-1CC2-B989-22CDB1347BBF}"/>
              </a:ext>
            </a:extLst>
          </p:cNvPr>
          <p:cNvSpPr txBox="1">
            <a:spLocks/>
          </p:cNvSpPr>
          <p:nvPr/>
        </p:nvSpPr>
        <p:spPr>
          <a:xfrm>
            <a:off x="4575445" y="1800000"/>
            <a:ext cx="3680659"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000"/>
              </a:spcAft>
              <a:buFont typeface="Arial" panose="020B0604020202020204" pitchFamily="34" charset="0"/>
              <a:buChar char="•"/>
            </a:pPr>
            <a:r>
              <a:rPr lang="en-AU" sz="1700"/>
              <a:t>May include: </a:t>
            </a:r>
          </a:p>
          <a:p>
            <a:pPr marL="702900" lvl="4" indent="-342900">
              <a:spcAft>
                <a:spcPts val="1000"/>
              </a:spcAft>
            </a:pPr>
            <a:r>
              <a:rPr lang="en-AU" sz="1500"/>
              <a:t>Updated project management, risk, change, benefits realisation and stakeholder engagement plans and tracking</a:t>
            </a:r>
          </a:p>
          <a:p>
            <a:pPr marL="702900" lvl="4" indent="-342900">
              <a:spcAft>
                <a:spcPts val="1000"/>
              </a:spcAft>
            </a:pPr>
            <a:r>
              <a:rPr lang="en-AU" sz="1500"/>
              <a:t>Documented changes to scope, schedule and budget (including updated business case)</a:t>
            </a:r>
          </a:p>
          <a:p>
            <a:pPr marL="702900" lvl="4" indent="-342900">
              <a:spcAft>
                <a:spcPts val="1000"/>
              </a:spcAft>
            </a:pPr>
            <a:r>
              <a:rPr lang="en-AU" sz="1500"/>
              <a:t>Assessment of progress towards key and interim milestones</a:t>
            </a:r>
          </a:p>
        </p:txBody>
      </p:sp>
      <p:sp>
        <p:nvSpPr>
          <p:cNvPr id="3" name="Slide Number Placeholder 4">
            <a:extLst>
              <a:ext uri="{FF2B5EF4-FFF2-40B4-BE49-F238E27FC236}">
                <a16:creationId xmlns:a16="http://schemas.microsoft.com/office/drawing/2014/main" id="{82016837-EF14-E598-5A89-CC18E60D2CF0}"/>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Health Check Review: Guideline and Workbook</a:t>
            </a:r>
          </a:p>
        </p:txBody>
      </p:sp>
    </p:spTree>
    <p:extLst>
      <p:ext uri="{BB962C8B-B14F-4D97-AF65-F5344CB8AC3E}">
        <p14:creationId xmlns:p14="http://schemas.microsoft.com/office/powerpoint/2010/main" val="3443431886"/>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t" anchorCtr="0"/>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44" id="{A9442CE9-87F9-42A7-8C5D-8D58B0DCFE30}" vid="{6B20901F-88EC-4CAD-B521-410A93FBFB7F}"/>
    </a:ext>
  </a:extLst>
</a:theme>
</file>

<file path=ppt/theme/theme2.xml><?xml version="1.0" encoding="utf-8"?>
<a:theme xmlns:a="http://schemas.openxmlformats.org/drawingml/2006/main" name="Placeholder">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CC PPT Sept 2022">
      <a:majorFont>
        <a:latin typeface="Public Sans"/>
        <a:ea typeface=""/>
        <a:cs typeface=""/>
      </a:majorFont>
      <a:minorFont>
        <a:latin typeface="Public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0" tIns="0" rIns="0" bIns="0" rtlCol="0" anchor="t" anchorCtr="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name="Presentation44" id="{A9442CE9-87F9-42A7-8C5D-8D58B0DCFE30}" vid="{9CFA4899-32EA-4BE4-B0B6-ED3529DF1594}"/>
    </a:ext>
  </a:extLst>
</a:theme>
</file>

<file path=ppt/theme/theme3.xml><?xml version="1.0" encoding="utf-8"?>
<a:theme xmlns:a="http://schemas.openxmlformats.org/drawingml/2006/main" name="2_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t" anchorCtr="0"/>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nswgov_powerpoint_corporate_feb23" id="{E06EED0E-381A-4A4B-BC58-F2C7FF437C67}" vid="{8158D677-D92B-F44A-BC1E-71F55F9AB594}"/>
    </a:ext>
  </a:extLst>
</a:theme>
</file>

<file path=ppt/theme/theme4.xml><?xml version="1.0" encoding="utf-8"?>
<a:theme xmlns:a="http://schemas.openxmlformats.org/drawingml/2006/main" name="3_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t" anchorCtr="0"/>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nswgov_powerpoint_corporate_feb23" id="{E06EED0E-381A-4A4B-BC58-F2C7FF437C67}" vid="{8158D677-D92B-F44A-BC1E-71F55F9AB59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f0ac7ce-5f57-4ea0-9af7-01d4f3f1ccae" xsi:nil="true"/>
    <_ip_UnifiedCompliancePolicyUIAction xmlns="http://schemas.microsoft.com/sharepoint/v3" xsi:nil="true"/>
    <_ip_UnifiedCompliancePolicyProperties xmlns="http://schemas.microsoft.com/sharepoint/v3" xsi:nil="true"/>
    <lcf76f155ced4ddcb4097134ff3c332f xmlns="57fd7c23-fc5e-4920-be90-f6e97d624632">
      <Terms xmlns="http://schemas.microsoft.com/office/infopath/2007/PartnerControls"/>
    </lcf76f155ced4ddcb4097134ff3c332f>
    <DateandTime xmlns="57fd7c23-fc5e-4920-be90-f6e97d624632" xsi:nil="true"/>
    <SharedWithUsers xmlns="6bd5966d-2212-4360-bcb8-6dbf6b2725a0">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74F4EC771AA214CB7E1A7CF4456426A" ma:contentTypeVersion="23" ma:contentTypeDescription="Create a new document." ma:contentTypeScope="" ma:versionID="ab11c8cd78ecc9005fc170728b3e51a8">
  <xsd:schema xmlns:xsd="http://www.w3.org/2001/XMLSchema" xmlns:xs="http://www.w3.org/2001/XMLSchema" xmlns:p="http://schemas.microsoft.com/office/2006/metadata/properties" xmlns:ns1="http://schemas.microsoft.com/sharepoint/v3" xmlns:ns2="57fd7c23-fc5e-4920-be90-f6e97d624632" xmlns:ns3="6bd5966d-2212-4360-bcb8-6dbf6b2725a0" xmlns:ns4="9f0ac7ce-5f57-4ea0-9af7-01d4f3f1ccae" targetNamespace="http://schemas.microsoft.com/office/2006/metadata/properties" ma:root="true" ma:fieldsID="061752f2e4ce512ef8de997fd80d3751" ns1:_="" ns2:_="" ns3:_="" ns4:_="">
    <xsd:import namespace="http://schemas.microsoft.com/sharepoint/v3"/>
    <xsd:import namespace="57fd7c23-fc5e-4920-be90-f6e97d624632"/>
    <xsd:import namespace="6bd5966d-2212-4360-bcb8-6dbf6b2725a0"/>
    <xsd:import namespace="9f0ac7ce-5f57-4ea0-9af7-01d4f3f1cca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DateandTime" minOccurs="0"/>
                <xsd:element ref="ns2:lcf76f155ced4ddcb4097134ff3c332f" minOccurs="0"/>
                <xsd:element ref="ns4:TaxCatchAll" minOccurs="0"/>
                <xsd:element ref="ns2:MediaServiceObjectDetectorVersions" minOccurs="0"/>
                <xsd:element ref="ns2:MediaLengthInSecond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fd7c23-fc5e-4920-be90-f6e97d6246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DateandTime" ma:index="20" nillable="true" ma:displayName="Date and Time " ma:format="DateOnly" ma:internalName="DateandTime">
      <xsd:simpleType>
        <xsd:restriction base="dms:DateTim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6004604-8c32-4241-8b90-5e68b4a33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d5966d-2212-4360-bcb8-6dbf6b2725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0ac7ce-5f57-4ea0-9af7-01d4f3f1cca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72bafe2-c278-4e80-b9cc-b971f55650bc}" ma:internalName="TaxCatchAll" ma:showField="CatchAllData" ma:web="6bd5966d-2212-4360-bcb8-6dbf6b2725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85FD21-A505-45BD-8958-AB0224894CD5}">
  <ds:schemaRefs>
    <ds:schemaRef ds:uri="9f0ac7ce-5f57-4ea0-9af7-01d4f3f1ccae"/>
    <ds:schemaRef ds:uri="b4b3c65c-a7e9-4d68-938d-010f18c5b4cf"/>
    <ds:schemaRef ds:uri="ee0fda5e-3918-42ca-9dbd-02b77555f3c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3"/>
    <ds:schemaRef ds:uri="57fd7c23-fc5e-4920-be90-f6e97d624632"/>
    <ds:schemaRef ds:uri="6bd5966d-2212-4360-bcb8-6dbf6b2725a0"/>
  </ds:schemaRefs>
</ds:datastoreItem>
</file>

<file path=customXml/itemProps2.xml><?xml version="1.0" encoding="utf-8"?>
<ds:datastoreItem xmlns:ds="http://schemas.openxmlformats.org/officeDocument/2006/customXml" ds:itemID="{EA89C50E-7C1B-431A-8C87-087B009E62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7fd7c23-fc5e-4920-be90-f6e97d624632"/>
    <ds:schemaRef ds:uri="6bd5966d-2212-4360-bcb8-6dbf6b2725a0"/>
    <ds:schemaRef ds:uri="9f0ac7ce-5f57-4ea0-9af7-01d4f3f1cc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18CA06-5FE2-4AF2-88EB-2B9E8B6741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NSWG Corporate</Template>
  <TotalTime>0</TotalTime>
  <Words>2241</Words>
  <Application>Microsoft Office PowerPoint</Application>
  <PresentationFormat>Widescreen</PresentationFormat>
  <Paragraphs>260</Paragraphs>
  <Slides>24</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24</vt:i4>
      </vt:variant>
    </vt:vector>
  </HeadingPairs>
  <TitlesOfParts>
    <vt:vector size="36" baseType="lpstr">
      <vt:lpstr>Public Sans Light</vt:lpstr>
      <vt:lpstr>Times New Roman</vt:lpstr>
      <vt:lpstr>Calibri</vt:lpstr>
      <vt:lpstr>Public Sans ExtraLight</vt:lpstr>
      <vt:lpstr>Public Sans</vt:lpstr>
      <vt:lpstr>System Font Regular</vt:lpstr>
      <vt:lpstr>Public Sans SemiBold</vt:lpstr>
      <vt:lpstr>Arial</vt:lpstr>
      <vt:lpstr>NSWG Corporate</vt:lpstr>
      <vt:lpstr>Placeholder</vt:lpstr>
      <vt:lpstr>2_NSWG Corporate</vt:lpstr>
      <vt:lpstr>3_NSWG Corporate</vt:lpstr>
      <vt:lpstr>Health Check Review: Guideline and Workbook</vt:lpstr>
      <vt:lpstr>Acknowledgement of Country</vt:lpstr>
      <vt:lpstr>Note</vt:lpstr>
      <vt:lpstr>The Digital Assurance Framework</vt:lpstr>
      <vt:lpstr>Reviews under the DAF  and confidentiality</vt:lpstr>
      <vt:lpstr>Gateway Review purpose Health Check</vt:lpstr>
      <vt:lpstr>Health Check – Digital Assurance</vt:lpstr>
      <vt:lpstr>Aims of Health Check</vt:lpstr>
      <vt:lpstr>Important input</vt:lpstr>
      <vt:lpstr>Focus of review</vt:lpstr>
      <vt:lpstr>Review outputs include</vt:lpstr>
      <vt:lpstr>PowerPoint Presentation</vt:lpstr>
      <vt:lpstr>Conducting a Health Check Review</vt:lpstr>
      <vt:lpstr>Conducting a Health Check Review</vt:lpstr>
      <vt:lpstr>Conducting a Health Check Review</vt:lpstr>
      <vt:lpstr>Conducting a Health Check Review</vt:lpstr>
      <vt:lpstr>Conducting a Health Check Review</vt:lpstr>
      <vt:lpstr>Conducting a Health Check Review</vt:lpstr>
      <vt:lpstr>PowerPoint Presentation</vt:lpstr>
      <vt:lpstr>Review communications protocol</vt:lpstr>
      <vt:lpstr>Review communications protocol</vt:lpstr>
      <vt:lpstr>Gateway Review Report</vt:lpstr>
      <vt:lpstr>Agency 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Simon Dalla Pozza</dc:creator>
  <cp:lastModifiedBy>Angelo Mendoza</cp:lastModifiedBy>
  <cp:revision>1</cp:revision>
  <dcterms:created xsi:type="dcterms:W3CDTF">2024-11-08T06:33:06Z</dcterms:created>
  <dcterms:modified xsi:type="dcterms:W3CDTF">2026-04-13T03:44:27Z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0x010100974F4EC771AA214CB7E1A7CF4456426A</vt:lpwstr>
  </property>
  <property fmtid="{D5CDD505-2E9C-101B-9397-08002B2CF9AE}" pid="3" name="MediaServiceImageTags">
    <vt:lpwstr/>
  </property>
  <property fmtid="{D5CDD505-2E9C-101B-9397-08002B2CF9AE}" pid="4" name="Order">
    <vt:r8>14200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